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6" r:id="rId3"/>
    <p:sldId id="257" r:id="rId4"/>
    <p:sldId id="258" r:id="rId5"/>
    <p:sldId id="259" r:id="rId6"/>
    <p:sldId id="260" r:id="rId7"/>
    <p:sldId id="261" r:id="rId8"/>
    <p:sldId id="267" r:id="rId9"/>
    <p:sldId id="262" r:id="rId10"/>
    <p:sldId id="268" r:id="rId11"/>
    <p:sldId id="263" r:id="rId12"/>
    <p:sldId id="269" r:id="rId13"/>
    <p:sldId id="270"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6"/>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9D7C2B-523F-B84F-8BDB-5586455144D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2440140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9D7C2B-523F-B84F-8BDB-5586455144D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327172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9D7C2B-523F-B84F-8BDB-5586455144D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205401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9D7C2B-523F-B84F-8BDB-5586455144D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2518389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9D7C2B-523F-B84F-8BDB-5586455144D5}" type="datetimeFigureOut">
              <a:rPr lang="en-US" smtClean="0"/>
              <a:t>7/18/22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267083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9D7C2B-523F-B84F-8BDB-5586455144D5}" type="datetimeFigureOut">
              <a:rPr lang="en-US" smtClean="0"/>
              <a:t>7/18/22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1002452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9D7C2B-523F-B84F-8BDB-5586455144D5}" type="datetimeFigureOut">
              <a:rPr lang="en-US" smtClean="0"/>
              <a:t>7/18/22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180689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9D7C2B-523F-B84F-8BDB-5586455144D5}" type="datetimeFigureOut">
              <a:rPr lang="en-US" smtClean="0"/>
              <a:t>7/18/22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4292362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9D7C2B-523F-B84F-8BDB-5586455144D5}" type="datetimeFigureOut">
              <a:rPr lang="en-US" smtClean="0"/>
              <a:t>7/18/22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246518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D7C2B-523F-B84F-8BDB-5586455144D5}" type="datetimeFigureOut">
              <a:rPr lang="en-US" smtClean="0"/>
              <a:t>7/18/22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3999950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9D7C2B-523F-B84F-8BDB-5586455144D5}" type="datetimeFigureOut">
              <a:rPr lang="en-US" smtClean="0"/>
              <a:t>7/18/22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6E1C65-ABE2-B94D-BF4A-1A33F2C0A9DD}" type="slidenum">
              <a:rPr lang="en-US" smtClean="0"/>
              <a:t>‹#›</a:t>
            </a:fld>
            <a:endParaRPr lang="en-US"/>
          </a:p>
        </p:txBody>
      </p:sp>
    </p:spTree>
    <p:extLst>
      <p:ext uri="{BB962C8B-B14F-4D97-AF65-F5344CB8AC3E}">
        <p14:creationId xmlns:p14="http://schemas.microsoft.com/office/powerpoint/2010/main" val="250094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D7C2B-523F-B84F-8BDB-5586455144D5}" type="datetimeFigureOut">
              <a:rPr lang="en-US" smtClean="0"/>
              <a:t>7/18/22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6E1C65-ABE2-B94D-BF4A-1A33F2C0A9DD}" type="slidenum">
              <a:rPr lang="en-US" smtClean="0"/>
              <a:t>‹#›</a:t>
            </a:fld>
            <a:endParaRPr lang="en-US"/>
          </a:p>
        </p:txBody>
      </p:sp>
    </p:spTree>
    <p:extLst>
      <p:ext uri="{BB962C8B-B14F-4D97-AF65-F5344CB8AC3E}">
        <p14:creationId xmlns:p14="http://schemas.microsoft.com/office/powerpoint/2010/main" val="34409484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utsclothing.com/" TargetMode="External"/><Relationship Id="rId1" Type="http://schemas.openxmlformats.org/officeDocument/2006/relationships/slideLayout" Target="../slideLayouts/slideLayout1.xml"/><Relationship Id="rId6" Type="http://schemas.openxmlformats.org/officeDocument/2006/relationships/hyperlink" Target="https://en.wikipedia.org/wiki/Brigham_Young_University%E2%80%93Idaho" TargetMode="External"/><Relationship Id="rId5" Type="http://schemas.openxmlformats.org/officeDocument/2006/relationships/image" Target="../media/image2.png"/><Relationship Id="rId4" Type="http://schemas.openxmlformats.org/officeDocument/2006/relationships/hyperlink" Target="https://pngimg.com/download/6031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6D2779C-DC37-E271-17FB-A1054AD9C8B4}"/>
              </a:ext>
            </a:extLst>
          </p:cNvPr>
          <p:cNvSpPr txBox="1"/>
          <p:nvPr/>
        </p:nvSpPr>
        <p:spPr>
          <a:xfrm>
            <a:off x="1602558" y="525740"/>
            <a:ext cx="8986884" cy="923330"/>
          </a:xfrm>
          <a:prstGeom prst="rect">
            <a:avLst/>
          </a:prstGeom>
          <a:noFill/>
        </p:spPr>
        <p:txBody>
          <a:bodyPr wrap="none" rtlCol="0">
            <a:spAutoFit/>
          </a:bodyPr>
          <a:lstStyle/>
          <a:p>
            <a:r>
              <a:rPr lang="en-US" sz="5400" dirty="0"/>
              <a:t>Database Creation Final Project</a:t>
            </a:r>
          </a:p>
        </p:txBody>
      </p:sp>
      <p:sp>
        <p:nvSpPr>
          <p:cNvPr id="9" name="TextBox 8">
            <a:extLst>
              <a:ext uri="{FF2B5EF4-FFF2-40B4-BE49-F238E27FC236}">
                <a16:creationId xmlns:a16="http://schemas.microsoft.com/office/drawing/2014/main" id="{11D6722B-95A4-0C22-6DA9-04379090CE3B}"/>
              </a:ext>
            </a:extLst>
          </p:cNvPr>
          <p:cNvSpPr txBox="1"/>
          <p:nvPr/>
        </p:nvSpPr>
        <p:spPr>
          <a:xfrm>
            <a:off x="1919984" y="1951672"/>
            <a:ext cx="6266587" cy="1477328"/>
          </a:xfrm>
          <a:prstGeom prst="rect">
            <a:avLst/>
          </a:prstGeom>
          <a:noFill/>
        </p:spPr>
        <p:txBody>
          <a:bodyPr wrap="none" rtlCol="0">
            <a:spAutoFit/>
          </a:bodyPr>
          <a:lstStyle/>
          <a:p>
            <a:r>
              <a:rPr lang="en-US" dirty="0"/>
              <a:t>Cit 225 - Miller, David Keith</a:t>
            </a:r>
          </a:p>
          <a:p>
            <a:endParaRPr lang="en-US" dirty="0"/>
          </a:p>
          <a:p>
            <a:r>
              <a:rPr lang="en-US" dirty="0"/>
              <a:t>Student – Giovanni Bruno Tiepolo</a:t>
            </a:r>
          </a:p>
          <a:p>
            <a:endParaRPr lang="en-US" dirty="0"/>
          </a:p>
          <a:p>
            <a:r>
              <a:rPr lang="en-US" dirty="0"/>
              <a:t>Theme – Cuts Clothing Website (</a:t>
            </a:r>
            <a:r>
              <a:rPr lang="en-US" dirty="0">
                <a:hlinkClick r:id="rId2"/>
              </a:rPr>
              <a:t>https://www.cutsclothing.com/</a:t>
            </a:r>
            <a:r>
              <a:rPr lang="en-US" dirty="0"/>
              <a:t> )</a:t>
            </a:r>
          </a:p>
        </p:txBody>
      </p:sp>
      <p:pic>
        <p:nvPicPr>
          <p:cNvPr id="11" name="Picture 10" descr="Logo&#10;&#10;Description automatically generated">
            <a:extLst>
              <a:ext uri="{FF2B5EF4-FFF2-40B4-BE49-F238E27FC236}">
                <a16:creationId xmlns:a16="http://schemas.microsoft.com/office/drawing/2014/main" id="{F5AE1A31-DAE3-4C01-46FC-C0A4926C161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92446" y="4350544"/>
            <a:ext cx="3188250" cy="2014536"/>
          </a:xfrm>
          <a:prstGeom prst="rect">
            <a:avLst/>
          </a:prstGeom>
        </p:spPr>
      </p:pic>
      <p:pic>
        <p:nvPicPr>
          <p:cNvPr id="14" name="Picture 13" descr="A picture containing text, plate, tableware, dishware&#10;&#10;Description automatically generated">
            <a:extLst>
              <a:ext uri="{FF2B5EF4-FFF2-40B4-BE49-F238E27FC236}">
                <a16:creationId xmlns:a16="http://schemas.microsoft.com/office/drawing/2014/main" id="{B6933ED1-0F6B-3385-454B-BF3B58702D4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780696" y="4799012"/>
            <a:ext cx="1905000" cy="1117600"/>
          </a:xfrm>
          <a:prstGeom prst="rect">
            <a:avLst/>
          </a:prstGeom>
        </p:spPr>
      </p:pic>
    </p:spTree>
    <p:extLst>
      <p:ext uri="{BB962C8B-B14F-4D97-AF65-F5344CB8AC3E}">
        <p14:creationId xmlns:p14="http://schemas.microsoft.com/office/powerpoint/2010/main" val="330446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pic>
        <p:nvPicPr>
          <p:cNvPr id="4" name="Picture 3" descr="Diagram&#10;&#10;Description automatically generated">
            <a:extLst>
              <a:ext uri="{FF2B5EF4-FFF2-40B4-BE49-F238E27FC236}">
                <a16:creationId xmlns:a16="http://schemas.microsoft.com/office/drawing/2014/main" id="{16AB10FD-01DC-7A68-DB12-B760A22EF0BB}"/>
              </a:ext>
            </a:extLst>
          </p:cNvPr>
          <p:cNvPicPr>
            <a:picLocks noChangeAspect="1"/>
          </p:cNvPicPr>
          <p:nvPr/>
        </p:nvPicPr>
        <p:blipFill>
          <a:blip r:embed="rId3"/>
          <a:stretch>
            <a:fillRect/>
          </a:stretch>
        </p:blipFill>
        <p:spPr>
          <a:xfrm>
            <a:off x="402337" y="1098296"/>
            <a:ext cx="4124142" cy="3083560"/>
          </a:xfrm>
          <a:prstGeom prst="rect">
            <a:avLst/>
          </a:prstGeom>
        </p:spPr>
      </p:pic>
      <p:sp>
        <p:nvSpPr>
          <p:cNvPr id="5" name="TextBox 4">
            <a:extLst>
              <a:ext uri="{FF2B5EF4-FFF2-40B4-BE49-F238E27FC236}">
                <a16:creationId xmlns:a16="http://schemas.microsoft.com/office/drawing/2014/main" id="{D834034A-C3F3-81B5-7B43-4DF35F9BE2CB}"/>
              </a:ext>
            </a:extLst>
          </p:cNvPr>
          <p:cNvSpPr txBox="1"/>
          <p:nvPr/>
        </p:nvSpPr>
        <p:spPr>
          <a:xfrm>
            <a:off x="5230368" y="914400"/>
            <a:ext cx="6559295" cy="2862322"/>
          </a:xfrm>
          <a:prstGeom prst="rect">
            <a:avLst/>
          </a:prstGeom>
          <a:noFill/>
        </p:spPr>
        <p:txBody>
          <a:bodyPr wrap="square" rtlCol="0">
            <a:spAutoFit/>
          </a:bodyPr>
          <a:lstStyle/>
          <a:p>
            <a:r>
              <a:rPr lang="en-US" dirty="0"/>
              <a:t>The </a:t>
            </a:r>
            <a:r>
              <a:rPr lang="en-US" b="1" dirty="0" err="1"/>
              <a:t>Shopping_cart</a:t>
            </a:r>
            <a:r>
              <a:rPr lang="en-US" b="1" dirty="0"/>
              <a:t> </a:t>
            </a:r>
            <a:r>
              <a:rPr lang="en-US" dirty="0"/>
              <a:t>is one of the most important table of the diagram. It is connected with the product and user table. It also have a one-to-many relationship with the </a:t>
            </a:r>
            <a:r>
              <a:rPr lang="en-US" b="1" dirty="0" err="1"/>
              <a:t>promo_code</a:t>
            </a:r>
            <a:r>
              <a:rPr lang="en-US" dirty="0"/>
              <a:t>, and </a:t>
            </a:r>
            <a:r>
              <a:rPr lang="en-US" b="1" dirty="0" err="1"/>
              <a:t>payment_type</a:t>
            </a:r>
            <a:r>
              <a:rPr lang="en-US" b="1" dirty="0"/>
              <a:t> table</a:t>
            </a:r>
            <a:r>
              <a:rPr lang="en-US" dirty="0"/>
              <a:t>.</a:t>
            </a:r>
          </a:p>
          <a:p>
            <a:endParaRPr lang="en-US" dirty="0"/>
          </a:p>
          <a:p>
            <a:r>
              <a:rPr lang="en-US" b="1" dirty="0" err="1"/>
              <a:t>Promo_code</a:t>
            </a:r>
            <a:r>
              <a:rPr lang="en-US" b="1" dirty="0"/>
              <a:t> </a:t>
            </a:r>
            <a:r>
              <a:rPr lang="en-US" dirty="0"/>
              <a:t>= this table is to store promo codes data, since there are different promo codes for just one shopping cart. </a:t>
            </a:r>
          </a:p>
          <a:p>
            <a:endParaRPr lang="en-US" dirty="0"/>
          </a:p>
          <a:p>
            <a:r>
              <a:rPr lang="en-US" dirty="0" err="1"/>
              <a:t>Payment_type</a:t>
            </a:r>
            <a:r>
              <a:rPr lang="en-US" dirty="0"/>
              <a:t> = this table store all the payment type available in the web site, sch as PayPal, or debit/credit card payments. </a:t>
            </a:r>
          </a:p>
        </p:txBody>
      </p:sp>
      <p:pic>
        <p:nvPicPr>
          <p:cNvPr id="7" name="Picture 6" descr="Graphical user interface&#10;&#10;Description automatically generated with medium confidence">
            <a:extLst>
              <a:ext uri="{FF2B5EF4-FFF2-40B4-BE49-F238E27FC236}">
                <a16:creationId xmlns:a16="http://schemas.microsoft.com/office/drawing/2014/main" id="{C69962B6-4143-ED3E-CC1A-67F4907E6B47}"/>
              </a:ext>
            </a:extLst>
          </p:cNvPr>
          <p:cNvPicPr>
            <a:picLocks noChangeAspect="1"/>
          </p:cNvPicPr>
          <p:nvPr/>
        </p:nvPicPr>
        <p:blipFill>
          <a:blip r:embed="rId4"/>
          <a:stretch>
            <a:fillRect/>
          </a:stretch>
        </p:blipFill>
        <p:spPr>
          <a:xfrm>
            <a:off x="973328" y="5037553"/>
            <a:ext cx="3915664" cy="1444302"/>
          </a:xfrm>
          <a:prstGeom prst="rect">
            <a:avLst/>
          </a:prstGeom>
        </p:spPr>
      </p:pic>
      <p:sp>
        <p:nvSpPr>
          <p:cNvPr id="8" name="TextBox 7">
            <a:extLst>
              <a:ext uri="{FF2B5EF4-FFF2-40B4-BE49-F238E27FC236}">
                <a16:creationId xmlns:a16="http://schemas.microsoft.com/office/drawing/2014/main" id="{01B7BB1A-0FA2-858B-7C26-569C1687DCF1}"/>
              </a:ext>
            </a:extLst>
          </p:cNvPr>
          <p:cNvSpPr txBox="1"/>
          <p:nvPr/>
        </p:nvSpPr>
        <p:spPr>
          <a:xfrm>
            <a:off x="973328" y="4668221"/>
            <a:ext cx="2129365" cy="369332"/>
          </a:xfrm>
          <a:prstGeom prst="rect">
            <a:avLst/>
          </a:prstGeom>
          <a:noFill/>
        </p:spPr>
        <p:txBody>
          <a:bodyPr wrap="none" rtlCol="0">
            <a:spAutoFit/>
          </a:bodyPr>
          <a:lstStyle/>
          <a:p>
            <a:r>
              <a:rPr lang="en-US" dirty="0" err="1"/>
              <a:t>Payment_type</a:t>
            </a:r>
            <a:r>
              <a:rPr lang="en-US" dirty="0"/>
              <a:t> table:</a:t>
            </a:r>
          </a:p>
        </p:txBody>
      </p:sp>
      <p:pic>
        <p:nvPicPr>
          <p:cNvPr id="10" name="Picture 9" descr="Text, application, table&#10;&#10;Description automatically generated">
            <a:extLst>
              <a:ext uri="{FF2B5EF4-FFF2-40B4-BE49-F238E27FC236}">
                <a16:creationId xmlns:a16="http://schemas.microsoft.com/office/drawing/2014/main" id="{53165FF5-8A4A-531A-4FC7-552F89B4BA4D}"/>
              </a:ext>
            </a:extLst>
          </p:cNvPr>
          <p:cNvPicPr>
            <a:picLocks noChangeAspect="1"/>
          </p:cNvPicPr>
          <p:nvPr/>
        </p:nvPicPr>
        <p:blipFill>
          <a:blip r:embed="rId5"/>
          <a:stretch>
            <a:fillRect/>
          </a:stretch>
        </p:blipFill>
        <p:spPr>
          <a:xfrm>
            <a:off x="5906883" y="5037553"/>
            <a:ext cx="2449350" cy="1349642"/>
          </a:xfrm>
          <a:prstGeom prst="rect">
            <a:avLst/>
          </a:prstGeom>
        </p:spPr>
      </p:pic>
      <p:sp>
        <p:nvSpPr>
          <p:cNvPr id="11" name="TextBox 10">
            <a:extLst>
              <a:ext uri="{FF2B5EF4-FFF2-40B4-BE49-F238E27FC236}">
                <a16:creationId xmlns:a16="http://schemas.microsoft.com/office/drawing/2014/main" id="{C6B6B75A-1F58-6C76-D130-0171567C27AE}"/>
              </a:ext>
            </a:extLst>
          </p:cNvPr>
          <p:cNvSpPr txBox="1"/>
          <p:nvPr/>
        </p:nvSpPr>
        <p:spPr>
          <a:xfrm>
            <a:off x="5906883" y="4668221"/>
            <a:ext cx="1968359" cy="369332"/>
          </a:xfrm>
          <a:prstGeom prst="rect">
            <a:avLst/>
          </a:prstGeom>
          <a:noFill/>
        </p:spPr>
        <p:txBody>
          <a:bodyPr wrap="none" rtlCol="0">
            <a:spAutoFit/>
          </a:bodyPr>
          <a:lstStyle/>
          <a:p>
            <a:r>
              <a:rPr lang="en-US" dirty="0" err="1"/>
              <a:t>Promo_code</a:t>
            </a:r>
            <a:r>
              <a:rPr lang="en-US" dirty="0"/>
              <a:t> table:</a:t>
            </a:r>
          </a:p>
        </p:txBody>
      </p:sp>
    </p:spTree>
    <p:extLst>
      <p:ext uri="{BB962C8B-B14F-4D97-AF65-F5344CB8AC3E}">
        <p14:creationId xmlns:p14="http://schemas.microsoft.com/office/powerpoint/2010/main" val="2319102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pic>
        <p:nvPicPr>
          <p:cNvPr id="4" name="Picture 3" descr="Table&#10;&#10;Description automatically generated">
            <a:extLst>
              <a:ext uri="{FF2B5EF4-FFF2-40B4-BE49-F238E27FC236}">
                <a16:creationId xmlns:a16="http://schemas.microsoft.com/office/drawing/2014/main" id="{4D270D20-4516-5E34-9DEB-6E92AADE0F67}"/>
              </a:ext>
            </a:extLst>
          </p:cNvPr>
          <p:cNvPicPr>
            <a:picLocks noChangeAspect="1"/>
          </p:cNvPicPr>
          <p:nvPr/>
        </p:nvPicPr>
        <p:blipFill>
          <a:blip r:embed="rId3"/>
          <a:stretch>
            <a:fillRect/>
          </a:stretch>
        </p:blipFill>
        <p:spPr>
          <a:xfrm>
            <a:off x="505206" y="761238"/>
            <a:ext cx="6919722" cy="1981165"/>
          </a:xfrm>
          <a:prstGeom prst="rect">
            <a:avLst/>
          </a:prstGeom>
        </p:spPr>
      </p:pic>
      <p:sp>
        <p:nvSpPr>
          <p:cNvPr id="5" name="TextBox 4">
            <a:extLst>
              <a:ext uri="{FF2B5EF4-FFF2-40B4-BE49-F238E27FC236}">
                <a16:creationId xmlns:a16="http://schemas.microsoft.com/office/drawing/2014/main" id="{11485A05-8C7F-ED81-41C4-DFB2A0A6B9A9}"/>
              </a:ext>
            </a:extLst>
          </p:cNvPr>
          <p:cNvSpPr txBox="1"/>
          <p:nvPr/>
        </p:nvSpPr>
        <p:spPr>
          <a:xfrm>
            <a:off x="4335646" y="85344"/>
            <a:ext cx="3520707" cy="584775"/>
          </a:xfrm>
          <a:prstGeom prst="rect">
            <a:avLst/>
          </a:prstGeom>
          <a:noFill/>
        </p:spPr>
        <p:txBody>
          <a:bodyPr wrap="none" rtlCol="0">
            <a:spAutoFit/>
          </a:bodyPr>
          <a:lstStyle/>
          <a:p>
            <a:r>
              <a:rPr lang="en-US" sz="3200" b="1" dirty="0"/>
              <a:t>Shopping cart Table</a:t>
            </a:r>
          </a:p>
        </p:txBody>
      </p:sp>
      <p:sp>
        <p:nvSpPr>
          <p:cNvPr id="6" name="TextBox 5">
            <a:extLst>
              <a:ext uri="{FF2B5EF4-FFF2-40B4-BE49-F238E27FC236}">
                <a16:creationId xmlns:a16="http://schemas.microsoft.com/office/drawing/2014/main" id="{EB4BFF1B-9EC4-9C0D-EACA-E079ACA1296F}"/>
              </a:ext>
            </a:extLst>
          </p:cNvPr>
          <p:cNvSpPr txBox="1"/>
          <p:nvPr/>
        </p:nvSpPr>
        <p:spPr>
          <a:xfrm>
            <a:off x="7856353" y="853440"/>
            <a:ext cx="3669792" cy="1200329"/>
          </a:xfrm>
          <a:prstGeom prst="rect">
            <a:avLst/>
          </a:prstGeom>
          <a:noFill/>
        </p:spPr>
        <p:txBody>
          <a:bodyPr wrap="square" rtlCol="0">
            <a:spAutoFit/>
          </a:bodyPr>
          <a:lstStyle/>
          <a:p>
            <a:r>
              <a:rPr lang="en-US" dirty="0"/>
              <a:t>This table store all the store’s transactions, having its amount bought for each item, and which customer order. </a:t>
            </a:r>
          </a:p>
        </p:txBody>
      </p:sp>
      <p:sp>
        <p:nvSpPr>
          <p:cNvPr id="7" name="TextBox 6">
            <a:extLst>
              <a:ext uri="{FF2B5EF4-FFF2-40B4-BE49-F238E27FC236}">
                <a16:creationId xmlns:a16="http://schemas.microsoft.com/office/drawing/2014/main" id="{8A0C34F9-E852-EDC1-B4D5-459FEDCBF62A}"/>
              </a:ext>
            </a:extLst>
          </p:cNvPr>
          <p:cNvSpPr txBox="1"/>
          <p:nvPr/>
        </p:nvSpPr>
        <p:spPr>
          <a:xfrm>
            <a:off x="505206" y="3188068"/>
            <a:ext cx="3776034" cy="584775"/>
          </a:xfrm>
          <a:prstGeom prst="rect">
            <a:avLst/>
          </a:prstGeom>
          <a:noFill/>
        </p:spPr>
        <p:txBody>
          <a:bodyPr wrap="none" rtlCol="0">
            <a:spAutoFit/>
          </a:bodyPr>
          <a:lstStyle/>
          <a:p>
            <a:r>
              <a:rPr lang="en-US" dirty="0"/>
              <a:t>Shopping Scenario Analysis:</a:t>
            </a:r>
          </a:p>
          <a:p>
            <a:r>
              <a:rPr lang="en-US" sz="1400" dirty="0"/>
              <a:t>How can I see who are the most loyal customers?</a:t>
            </a:r>
          </a:p>
        </p:txBody>
      </p:sp>
      <p:pic>
        <p:nvPicPr>
          <p:cNvPr id="11" name="Picture 10" descr="Graphical user interface, text, application&#10;&#10;Description automatically generated">
            <a:extLst>
              <a:ext uri="{FF2B5EF4-FFF2-40B4-BE49-F238E27FC236}">
                <a16:creationId xmlns:a16="http://schemas.microsoft.com/office/drawing/2014/main" id="{44E28D95-A044-D953-4541-149143B019BF}"/>
              </a:ext>
            </a:extLst>
          </p:cNvPr>
          <p:cNvPicPr>
            <a:picLocks noChangeAspect="1"/>
          </p:cNvPicPr>
          <p:nvPr/>
        </p:nvPicPr>
        <p:blipFill>
          <a:blip r:embed="rId4"/>
          <a:stretch>
            <a:fillRect/>
          </a:stretch>
        </p:blipFill>
        <p:spPr>
          <a:xfrm>
            <a:off x="505206" y="3834399"/>
            <a:ext cx="3593276" cy="2529825"/>
          </a:xfrm>
          <a:prstGeom prst="rect">
            <a:avLst/>
          </a:prstGeom>
        </p:spPr>
      </p:pic>
      <p:pic>
        <p:nvPicPr>
          <p:cNvPr id="13" name="Picture 12" descr="Table&#10;&#10;Description automatically generated">
            <a:extLst>
              <a:ext uri="{FF2B5EF4-FFF2-40B4-BE49-F238E27FC236}">
                <a16:creationId xmlns:a16="http://schemas.microsoft.com/office/drawing/2014/main" id="{48CCB27D-6C42-3C03-A5E5-F022046B2C50}"/>
              </a:ext>
            </a:extLst>
          </p:cNvPr>
          <p:cNvPicPr>
            <a:picLocks noChangeAspect="1"/>
          </p:cNvPicPr>
          <p:nvPr/>
        </p:nvPicPr>
        <p:blipFill>
          <a:blip r:embed="rId5"/>
          <a:stretch>
            <a:fillRect/>
          </a:stretch>
        </p:blipFill>
        <p:spPr>
          <a:xfrm>
            <a:off x="4335646" y="3834399"/>
            <a:ext cx="1771845" cy="761985"/>
          </a:xfrm>
          <a:prstGeom prst="rect">
            <a:avLst/>
          </a:prstGeom>
        </p:spPr>
      </p:pic>
      <p:sp>
        <p:nvSpPr>
          <p:cNvPr id="14" name="TextBox 13">
            <a:extLst>
              <a:ext uri="{FF2B5EF4-FFF2-40B4-BE49-F238E27FC236}">
                <a16:creationId xmlns:a16="http://schemas.microsoft.com/office/drawing/2014/main" id="{4ACA2C96-595D-D925-13C9-322FFFBC885B}"/>
              </a:ext>
            </a:extLst>
          </p:cNvPr>
          <p:cNvSpPr txBox="1"/>
          <p:nvPr/>
        </p:nvSpPr>
        <p:spPr>
          <a:xfrm>
            <a:off x="6372377" y="3834399"/>
            <a:ext cx="4917415" cy="1754326"/>
          </a:xfrm>
          <a:prstGeom prst="rect">
            <a:avLst/>
          </a:prstGeom>
          <a:noFill/>
        </p:spPr>
        <p:txBody>
          <a:bodyPr wrap="square" rtlCol="0">
            <a:spAutoFit/>
          </a:bodyPr>
          <a:lstStyle/>
          <a:p>
            <a:r>
              <a:rPr lang="en-US" dirty="0"/>
              <a:t>In order to see who is the best customer. I created a view that store the total purchase by each customer transaction. Then using this view, I developed the query to show the customers the must amount of dollars purchased. Knowing it, we can better reward the most loyal customers.</a:t>
            </a:r>
          </a:p>
        </p:txBody>
      </p:sp>
    </p:spTree>
    <p:extLst>
      <p:ext uri="{BB962C8B-B14F-4D97-AF65-F5344CB8AC3E}">
        <p14:creationId xmlns:p14="http://schemas.microsoft.com/office/powerpoint/2010/main" val="118321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8E62DB47-ED00-F5D9-CCD9-804837AB6B6E}"/>
              </a:ext>
            </a:extLst>
          </p:cNvPr>
          <p:cNvPicPr>
            <a:picLocks noChangeAspect="1"/>
          </p:cNvPicPr>
          <p:nvPr/>
        </p:nvPicPr>
        <p:blipFill>
          <a:blip r:embed="rId3"/>
          <a:stretch>
            <a:fillRect/>
          </a:stretch>
        </p:blipFill>
        <p:spPr>
          <a:xfrm>
            <a:off x="4184967" y="2436924"/>
            <a:ext cx="3822065" cy="2756297"/>
          </a:xfrm>
          <a:prstGeom prst="rect">
            <a:avLst/>
          </a:prstGeom>
        </p:spPr>
      </p:pic>
      <p:sp>
        <p:nvSpPr>
          <p:cNvPr id="5" name="TextBox 4">
            <a:extLst>
              <a:ext uri="{FF2B5EF4-FFF2-40B4-BE49-F238E27FC236}">
                <a16:creationId xmlns:a16="http://schemas.microsoft.com/office/drawing/2014/main" id="{D765FCA3-67C8-B1F7-566E-E2E22EEBAD95}"/>
              </a:ext>
            </a:extLst>
          </p:cNvPr>
          <p:cNvSpPr txBox="1"/>
          <p:nvPr/>
        </p:nvSpPr>
        <p:spPr>
          <a:xfrm>
            <a:off x="4335646" y="85344"/>
            <a:ext cx="2962478" cy="584775"/>
          </a:xfrm>
          <a:prstGeom prst="rect">
            <a:avLst/>
          </a:prstGeom>
          <a:noFill/>
        </p:spPr>
        <p:txBody>
          <a:bodyPr wrap="none" rtlCol="0">
            <a:spAutoFit/>
          </a:bodyPr>
          <a:lstStyle/>
          <a:p>
            <a:r>
              <a:rPr lang="en-US" sz="3200" b="1" dirty="0"/>
              <a:t>Main Page Table</a:t>
            </a:r>
          </a:p>
        </p:txBody>
      </p:sp>
      <p:sp>
        <p:nvSpPr>
          <p:cNvPr id="6" name="TextBox 5">
            <a:extLst>
              <a:ext uri="{FF2B5EF4-FFF2-40B4-BE49-F238E27FC236}">
                <a16:creationId xmlns:a16="http://schemas.microsoft.com/office/drawing/2014/main" id="{50BCB6A2-C420-4967-B361-8F61B0725E04}"/>
              </a:ext>
            </a:extLst>
          </p:cNvPr>
          <p:cNvSpPr txBox="1"/>
          <p:nvPr/>
        </p:nvSpPr>
        <p:spPr>
          <a:xfrm>
            <a:off x="670561" y="1133856"/>
            <a:ext cx="10107168" cy="923330"/>
          </a:xfrm>
          <a:prstGeom prst="rect">
            <a:avLst/>
          </a:prstGeom>
          <a:noFill/>
        </p:spPr>
        <p:txBody>
          <a:bodyPr wrap="square" rtlCol="0">
            <a:spAutoFit/>
          </a:bodyPr>
          <a:lstStyle/>
          <a:p>
            <a:r>
              <a:rPr lang="en-US" dirty="0"/>
              <a:t>The main page is a link to all the other tables. It is the website's main page, where we can connect to the products, and see all the products, or also connect with the user table in order to see each user's information. So, basically with the main page table, we can join it with all the other tables.</a:t>
            </a:r>
          </a:p>
        </p:txBody>
      </p:sp>
    </p:spTree>
    <p:extLst>
      <p:ext uri="{BB962C8B-B14F-4D97-AF65-F5344CB8AC3E}">
        <p14:creationId xmlns:p14="http://schemas.microsoft.com/office/powerpoint/2010/main" val="562908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sp>
        <p:nvSpPr>
          <p:cNvPr id="3" name="TextBox 2">
            <a:extLst>
              <a:ext uri="{FF2B5EF4-FFF2-40B4-BE49-F238E27FC236}">
                <a16:creationId xmlns:a16="http://schemas.microsoft.com/office/drawing/2014/main" id="{727949A6-87DD-B53C-120F-E573CDDA248A}"/>
              </a:ext>
            </a:extLst>
          </p:cNvPr>
          <p:cNvSpPr txBox="1"/>
          <p:nvPr/>
        </p:nvSpPr>
        <p:spPr>
          <a:xfrm>
            <a:off x="5075528" y="0"/>
            <a:ext cx="2276585" cy="646331"/>
          </a:xfrm>
          <a:prstGeom prst="rect">
            <a:avLst/>
          </a:prstGeom>
          <a:noFill/>
        </p:spPr>
        <p:txBody>
          <a:bodyPr wrap="none" rtlCol="0">
            <a:spAutoFit/>
          </a:bodyPr>
          <a:lstStyle/>
          <a:p>
            <a:r>
              <a:rPr lang="en-US" sz="3600" b="1" dirty="0"/>
              <a:t>Conclusion</a:t>
            </a:r>
          </a:p>
        </p:txBody>
      </p:sp>
      <p:sp>
        <p:nvSpPr>
          <p:cNvPr id="4" name="TextBox 3">
            <a:extLst>
              <a:ext uri="{FF2B5EF4-FFF2-40B4-BE49-F238E27FC236}">
                <a16:creationId xmlns:a16="http://schemas.microsoft.com/office/drawing/2014/main" id="{5F8C8A0F-F273-B441-2825-27219876DC27}"/>
              </a:ext>
            </a:extLst>
          </p:cNvPr>
          <p:cNvSpPr txBox="1"/>
          <p:nvPr/>
        </p:nvSpPr>
        <p:spPr>
          <a:xfrm>
            <a:off x="1030224" y="1414272"/>
            <a:ext cx="10131552" cy="3416320"/>
          </a:xfrm>
          <a:prstGeom prst="rect">
            <a:avLst/>
          </a:prstGeom>
          <a:noFill/>
        </p:spPr>
        <p:txBody>
          <a:bodyPr wrap="square" rtlCol="0">
            <a:spAutoFit/>
          </a:bodyPr>
          <a:lstStyle/>
          <a:p>
            <a:r>
              <a:rPr lang="en-US" sz="2400" dirty="0"/>
              <a:t>Working on the design and development of this database system was a great opportunity for me to test my MySQL knowledge. It helped me to deeply understand all the transactional processes of a company, the importance of storing the data right for better data analysis, and also be organized and make information flow normal in the business. </a:t>
            </a:r>
          </a:p>
          <a:p>
            <a:endParaRPr lang="en-US" sz="2400" dirty="0"/>
          </a:p>
          <a:p>
            <a:r>
              <a:rPr lang="en-US" sz="2400" dirty="0"/>
              <a:t>My final conclusion with this project is that a business without a good database is a business without a brain. All the knowledge and information of a business needs to be well stored and protected. </a:t>
            </a:r>
          </a:p>
        </p:txBody>
      </p:sp>
    </p:spTree>
    <p:extLst>
      <p:ext uri="{BB962C8B-B14F-4D97-AF65-F5344CB8AC3E}">
        <p14:creationId xmlns:p14="http://schemas.microsoft.com/office/powerpoint/2010/main" val="1624579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spTree>
    <p:extLst>
      <p:ext uri="{BB962C8B-B14F-4D97-AF65-F5344CB8AC3E}">
        <p14:creationId xmlns:p14="http://schemas.microsoft.com/office/powerpoint/2010/main" val="1710978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lock&#10;&#10;Description automatically generated">
            <a:extLst>
              <a:ext uri="{FF2B5EF4-FFF2-40B4-BE49-F238E27FC236}">
                <a16:creationId xmlns:a16="http://schemas.microsoft.com/office/drawing/2014/main" id="{2255D418-3AEF-50CC-2A0D-6EC3273E599D}"/>
              </a:ext>
            </a:extLst>
          </p:cNvPr>
          <p:cNvPicPr>
            <a:picLocks noChangeAspect="1"/>
          </p:cNvPicPr>
          <p:nvPr/>
        </p:nvPicPr>
        <p:blipFill>
          <a:blip r:embed="rId2"/>
          <a:stretch>
            <a:fillRect/>
          </a:stretch>
        </p:blipFill>
        <p:spPr>
          <a:xfrm>
            <a:off x="4673441" y="260111"/>
            <a:ext cx="2845117" cy="1174175"/>
          </a:xfrm>
          <a:prstGeom prst="rect">
            <a:avLst/>
          </a:prstGeom>
        </p:spPr>
      </p:pic>
      <p:sp>
        <p:nvSpPr>
          <p:cNvPr id="4" name="TextBox 3">
            <a:extLst>
              <a:ext uri="{FF2B5EF4-FFF2-40B4-BE49-F238E27FC236}">
                <a16:creationId xmlns:a16="http://schemas.microsoft.com/office/drawing/2014/main" id="{E51F0744-7EC6-ACFF-967F-B6F34F5F3409}"/>
              </a:ext>
            </a:extLst>
          </p:cNvPr>
          <p:cNvSpPr txBox="1"/>
          <p:nvPr/>
        </p:nvSpPr>
        <p:spPr>
          <a:xfrm>
            <a:off x="331948" y="1859339"/>
            <a:ext cx="4429124" cy="3139321"/>
          </a:xfrm>
          <a:prstGeom prst="rect">
            <a:avLst/>
          </a:prstGeom>
          <a:noFill/>
        </p:spPr>
        <p:txBody>
          <a:bodyPr wrap="square" rtlCol="0">
            <a:spAutoFit/>
          </a:bodyPr>
          <a:lstStyle/>
          <a:p>
            <a:r>
              <a:rPr lang="en-US" dirty="0"/>
              <a:t>	Cuts Clothing is a new clothing brand focused on a casual but also professional style, being able to use it everywhere (Recreation and at work).</a:t>
            </a:r>
          </a:p>
          <a:p>
            <a:r>
              <a:rPr lang="en-US" dirty="0"/>
              <a:t>	In order to understand this little better about this brand, I created a database design on MySQL, trying to recreate the website, and how it stores information. In order to do it, I created 12 different tables on the MySQL diagram, and I will explain each one to you with practical examples. </a:t>
            </a:r>
          </a:p>
        </p:txBody>
      </p:sp>
      <p:pic>
        <p:nvPicPr>
          <p:cNvPr id="7" name="Picture 6" descr="A collage of a person and person&#10;&#10;Description automatically generated with medium confidence">
            <a:extLst>
              <a:ext uri="{FF2B5EF4-FFF2-40B4-BE49-F238E27FC236}">
                <a16:creationId xmlns:a16="http://schemas.microsoft.com/office/drawing/2014/main" id="{F17C446D-1C43-D46D-5162-579F79DEF42A}"/>
              </a:ext>
            </a:extLst>
          </p:cNvPr>
          <p:cNvPicPr>
            <a:picLocks noChangeAspect="1"/>
          </p:cNvPicPr>
          <p:nvPr/>
        </p:nvPicPr>
        <p:blipFill>
          <a:blip r:embed="rId3"/>
          <a:stretch>
            <a:fillRect/>
          </a:stretch>
        </p:blipFill>
        <p:spPr>
          <a:xfrm>
            <a:off x="6690941" y="3975496"/>
            <a:ext cx="5418667" cy="2743200"/>
          </a:xfrm>
          <a:prstGeom prst="rect">
            <a:avLst/>
          </a:prstGeom>
        </p:spPr>
      </p:pic>
      <p:pic>
        <p:nvPicPr>
          <p:cNvPr id="10" name="Picture 9" descr="Graphical user interface, website&#10;&#10;Description automatically generated">
            <a:extLst>
              <a:ext uri="{FF2B5EF4-FFF2-40B4-BE49-F238E27FC236}">
                <a16:creationId xmlns:a16="http://schemas.microsoft.com/office/drawing/2014/main" id="{6D7934A0-68BB-0103-5CEC-140F09E918B4}"/>
              </a:ext>
            </a:extLst>
          </p:cNvPr>
          <p:cNvPicPr>
            <a:picLocks noChangeAspect="1"/>
          </p:cNvPicPr>
          <p:nvPr/>
        </p:nvPicPr>
        <p:blipFill>
          <a:blip r:embed="rId4"/>
          <a:stretch>
            <a:fillRect/>
          </a:stretch>
        </p:blipFill>
        <p:spPr>
          <a:xfrm>
            <a:off x="5018960" y="1687889"/>
            <a:ext cx="5182315" cy="2700753"/>
          </a:xfrm>
          <a:prstGeom prst="rect">
            <a:avLst/>
          </a:prstGeom>
        </p:spPr>
      </p:pic>
    </p:spTree>
    <p:extLst>
      <p:ext uri="{BB962C8B-B14F-4D97-AF65-F5344CB8AC3E}">
        <p14:creationId xmlns:p14="http://schemas.microsoft.com/office/powerpoint/2010/main" val="341538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sp>
        <p:nvSpPr>
          <p:cNvPr id="3" name="TextBox 2">
            <a:extLst>
              <a:ext uri="{FF2B5EF4-FFF2-40B4-BE49-F238E27FC236}">
                <a16:creationId xmlns:a16="http://schemas.microsoft.com/office/drawing/2014/main" id="{072D6125-E786-FAA6-D507-724C6E22D9A4}"/>
              </a:ext>
            </a:extLst>
          </p:cNvPr>
          <p:cNvSpPr txBox="1"/>
          <p:nvPr/>
        </p:nvSpPr>
        <p:spPr>
          <a:xfrm>
            <a:off x="1943689" y="249167"/>
            <a:ext cx="8194936" cy="923330"/>
          </a:xfrm>
          <a:prstGeom prst="rect">
            <a:avLst/>
          </a:prstGeom>
          <a:noFill/>
        </p:spPr>
        <p:txBody>
          <a:bodyPr wrap="none" rtlCol="0">
            <a:spAutoFit/>
          </a:bodyPr>
          <a:lstStyle/>
          <a:p>
            <a:r>
              <a:rPr lang="en-US" sz="5400" dirty="0"/>
              <a:t>Database Structure &amp; Model</a:t>
            </a:r>
          </a:p>
        </p:txBody>
      </p:sp>
      <p:pic>
        <p:nvPicPr>
          <p:cNvPr id="5" name="Picture 4" descr="Diagram&#10;&#10;Description automatically generated">
            <a:extLst>
              <a:ext uri="{FF2B5EF4-FFF2-40B4-BE49-F238E27FC236}">
                <a16:creationId xmlns:a16="http://schemas.microsoft.com/office/drawing/2014/main" id="{52B9EAE2-AD11-CE72-7A68-714C8C2F0913}"/>
              </a:ext>
            </a:extLst>
          </p:cNvPr>
          <p:cNvPicPr>
            <a:picLocks noChangeAspect="1"/>
          </p:cNvPicPr>
          <p:nvPr/>
        </p:nvPicPr>
        <p:blipFill>
          <a:blip r:embed="rId3"/>
          <a:stretch>
            <a:fillRect/>
          </a:stretch>
        </p:blipFill>
        <p:spPr>
          <a:xfrm>
            <a:off x="1463040" y="1475223"/>
            <a:ext cx="6839755" cy="4562217"/>
          </a:xfrm>
          <a:prstGeom prst="rect">
            <a:avLst/>
          </a:prstGeom>
        </p:spPr>
      </p:pic>
      <p:sp>
        <p:nvSpPr>
          <p:cNvPr id="6" name="TextBox 5">
            <a:extLst>
              <a:ext uri="{FF2B5EF4-FFF2-40B4-BE49-F238E27FC236}">
                <a16:creationId xmlns:a16="http://schemas.microsoft.com/office/drawing/2014/main" id="{B642C01F-B836-B123-3BB6-C8DC750F7462}"/>
              </a:ext>
            </a:extLst>
          </p:cNvPr>
          <p:cNvSpPr txBox="1"/>
          <p:nvPr/>
        </p:nvSpPr>
        <p:spPr>
          <a:xfrm>
            <a:off x="8668513" y="1584960"/>
            <a:ext cx="2548128" cy="2585323"/>
          </a:xfrm>
          <a:prstGeom prst="rect">
            <a:avLst/>
          </a:prstGeom>
          <a:noFill/>
        </p:spPr>
        <p:txBody>
          <a:bodyPr wrap="square" rtlCol="0">
            <a:spAutoFit/>
          </a:bodyPr>
          <a:lstStyle/>
          <a:p>
            <a:r>
              <a:rPr lang="en-US" dirty="0"/>
              <a:t>The database model has four main tables.</a:t>
            </a:r>
          </a:p>
          <a:p>
            <a:r>
              <a:rPr lang="en-US" dirty="0"/>
              <a:t>They are User table, </a:t>
            </a:r>
            <a:r>
              <a:rPr lang="en-US" dirty="0" err="1"/>
              <a:t>Shopping_cart</a:t>
            </a:r>
            <a:r>
              <a:rPr lang="en-US" dirty="0"/>
              <a:t>, products, and main page.</a:t>
            </a:r>
          </a:p>
          <a:p>
            <a:endParaRPr lang="en-US" dirty="0"/>
          </a:p>
          <a:p>
            <a:r>
              <a:rPr lang="en-US" dirty="0"/>
              <a:t>I will be showing the details for each of the 12 tables in the next slides. </a:t>
            </a:r>
          </a:p>
        </p:txBody>
      </p:sp>
    </p:spTree>
    <p:extLst>
      <p:ext uri="{BB962C8B-B14F-4D97-AF65-F5344CB8AC3E}">
        <p14:creationId xmlns:p14="http://schemas.microsoft.com/office/powerpoint/2010/main" val="534572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pic>
        <p:nvPicPr>
          <p:cNvPr id="4" name="Picture 3" descr="Diagram&#10;&#10;Description automatically generated">
            <a:extLst>
              <a:ext uri="{FF2B5EF4-FFF2-40B4-BE49-F238E27FC236}">
                <a16:creationId xmlns:a16="http://schemas.microsoft.com/office/drawing/2014/main" id="{0177B2D6-FD56-CB62-237D-6CE2387ECC62}"/>
              </a:ext>
            </a:extLst>
          </p:cNvPr>
          <p:cNvPicPr>
            <a:picLocks noChangeAspect="1"/>
          </p:cNvPicPr>
          <p:nvPr/>
        </p:nvPicPr>
        <p:blipFill>
          <a:blip r:embed="rId3"/>
          <a:stretch>
            <a:fillRect/>
          </a:stretch>
        </p:blipFill>
        <p:spPr>
          <a:xfrm>
            <a:off x="190628" y="324866"/>
            <a:ext cx="1958388" cy="5063998"/>
          </a:xfrm>
          <a:prstGeom prst="rect">
            <a:avLst/>
          </a:prstGeom>
        </p:spPr>
      </p:pic>
      <p:sp>
        <p:nvSpPr>
          <p:cNvPr id="5" name="TextBox 4">
            <a:extLst>
              <a:ext uri="{FF2B5EF4-FFF2-40B4-BE49-F238E27FC236}">
                <a16:creationId xmlns:a16="http://schemas.microsoft.com/office/drawing/2014/main" id="{48E9CBF1-9A6C-756F-A1C2-3912B6B0E762}"/>
              </a:ext>
            </a:extLst>
          </p:cNvPr>
          <p:cNvSpPr txBox="1"/>
          <p:nvPr/>
        </p:nvSpPr>
        <p:spPr>
          <a:xfrm>
            <a:off x="2316480" y="324866"/>
            <a:ext cx="6778752" cy="2585323"/>
          </a:xfrm>
          <a:prstGeom prst="rect">
            <a:avLst/>
          </a:prstGeom>
          <a:noFill/>
        </p:spPr>
        <p:txBody>
          <a:bodyPr wrap="square" rtlCol="0">
            <a:spAutoFit/>
          </a:bodyPr>
          <a:lstStyle/>
          <a:p>
            <a:r>
              <a:rPr lang="en-US" b="1" dirty="0"/>
              <a:t>Country, City, and Address table </a:t>
            </a:r>
            <a:r>
              <a:rPr lang="en-US" dirty="0"/>
              <a:t>are all tables created to better organize the user/customer data.</a:t>
            </a:r>
          </a:p>
          <a:p>
            <a:endParaRPr lang="en-US" dirty="0"/>
          </a:p>
          <a:p>
            <a:r>
              <a:rPr lang="en-US" dirty="0"/>
              <a:t>So, </a:t>
            </a:r>
            <a:r>
              <a:rPr lang="en-US" b="1" dirty="0"/>
              <a:t>Country table </a:t>
            </a:r>
            <a:r>
              <a:rPr lang="en-US" dirty="0"/>
              <a:t>has the “idcountry”, and the country name, it has a one-to-many relationship with the </a:t>
            </a:r>
            <a:r>
              <a:rPr lang="en-US" b="1" dirty="0"/>
              <a:t>City Table</a:t>
            </a:r>
            <a:r>
              <a:rPr lang="en-US" dirty="0"/>
              <a:t>, since one country has many cities, but one city has only one country. </a:t>
            </a:r>
          </a:p>
          <a:p>
            <a:endParaRPr lang="en-US" dirty="0"/>
          </a:p>
          <a:p>
            <a:r>
              <a:rPr lang="en-US" dirty="0"/>
              <a:t>The </a:t>
            </a:r>
            <a:r>
              <a:rPr lang="en-US" b="1" dirty="0"/>
              <a:t>Address Table </a:t>
            </a:r>
            <a:r>
              <a:rPr lang="en-US" dirty="0"/>
              <a:t>contains the user address. So, it has a one-to-many relationship with the </a:t>
            </a:r>
            <a:r>
              <a:rPr lang="en-US" b="1" dirty="0"/>
              <a:t>User Table</a:t>
            </a:r>
            <a:r>
              <a:rPr lang="en-US" dirty="0"/>
              <a:t>.</a:t>
            </a:r>
          </a:p>
        </p:txBody>
      </p:sp>
      <p:sp>
        <p:nvSpPr>
          <p:cNvPr id="6" name="TextBox 5">
            <a:extLst>
              <a:ext uri="{FF2B5EF4-FFF2-40B4-BE49-F238E27FC236}">
                <a16:creationId xmlns:a16="http://schemas.microsoft.com/office/drawing/2014/main" id="{D8898321-6149-3B9C-980B-B20CFC1E4A72}"/>
              </a:ext>
            </a:extLst>
          </p:cNvPr>
          <p:cNvSpPr txBox="1"/>
          <p:nvPr/>
        </p:nvSpPr>
        <p:spPr>
          <a:xfrm>
            <a:off x="2316480" y="3244334"/>
            <a:ext cx="5109925" cy="369332"/>
          </a:xfrm>
          <a:prstGeom prst="rect">
            <a:avLst/>
          </a:prstGeom>
          <a:noFill/>
        </p:spPr>
        <p:txBody>
          <a:bodyPr wrap="none" rtlCol="0">
            <a:spAutoFit/>
          </a:bodyPr>
          <a:lstStyle/>
          <a:p>
            <a:r>
              <a:rPr lang="en-US" dirty="0"/>
              <a:t>Here are examples of adding new data to this tables:</a:t>
            </a:r>
          </a:p>
        </p:txBody>
      </p:sp>
      <p:pic>
        <p:nvPicPr>
          <p:cNvPr id="8" name="Picture 7" descr="A picture containing table&#10;&#10;Description automatically generated">
            <a:extLst>
              <a:ext uri="{FF2B5EF4-FFF2-40B4-BE49-F238E27FC236}">
                <a16:creationId xmlns:a16="http://schemas.microsoft.com/office/drawing/2014/main" id="{5047D0D1-FAC8-A42D-337E-E412E5C3E059}"/>
              </a:ext>
            </a:extLst>
          </p:cNvPr>
          <p:cNvPicPr>
            <a:picLocks noChangeAspect="1"/>
          </p:cNvPicPr>
          <p:nvPr/>
        </p:nvPicPr>
        <p:blipFill>
          <a:blip r:embed="rId4"/>
          <a:stretch>
            <a:fillRect/>
          </a:stretch>
        </p:blipFill>
        <p:spPr>
          <a:xfrm>
            <a:off x="2316480" y="3856286"/>
            <a:ext cx="4527295" cy="2775145"/>
          </a:xfrm>
          <a:prstGeom prst="rect">
            <a:avLst/>
          </a:prstGeom>
        </p:spPr>
      </p:pic>
      <p:pic>
        <p:nvPicPr>
          <p:cNvPr id="10" name="Picture 9" descr="Table&#10;&#10;Description automatically generated">
            <a:extLst>
              <a:ext uri="{FF2B5EF4-FFF2-40B4-BE49-F238E27FC236}">
                <a16:creationId xmlns:a16="http://schemas.microsoft.com/office/drawing/2014/main" id="{48C22C3A-7E17-BC8A-98AC-53805F49A2C6}"/>
              </a:ext>
            </a:extLst>
          </p:cNvPr>
          <p:cNvPicPr>
            <a:picLocks noChangeAspect="1"/>
          </p:cNvPicPr>
          <p:nvPr/>
        </p:nvPicPr>
        <p:blipFill>
          <a:blip r:embed="rId5"/>
          <a:stretch>
            <a:fillRect/>
          </a:stretch>
        </p:blipFill>
        <p:spPr>
          <a:xfrm>
            <a:off x="7393809" y="4030209"/>
            <a:ext cx="1301947" cy="709394"/>
          </a:xfrm>
          <a:prstGeom prst="rect">
            <a:avLst/>
          </a:prstGeom>
        </p:spPr>
      </p:pic>
      <p:pic>
        <p:nvPicPr>
          <p:cNvPr id="12" name="Picture 11" descr="Table&#10;&#10;Description automatically generated">
            <a:extLst>
              <a:ext uri="{FF2B5EF4-FFF2-40B4-BE49-F238E27FC236}">
                <a16:creationId xmlns:a16="http://schemas.microsoft.com/office/drawing/2014/main" id="{AD6485E8-0CC4-C81D-4F2D-5A5BB747D3C3}"/>
              </a:ext>
            </a:extLst>
          </p:cNvPr>
          <p:cNvPicPr>
            <a:picLocks noChangeAspect="1"/>
          </p:cNvPicPr>
          <p:nvPr/>
        </p:nvPicPr>
        <p:blipFill>
          <a:blip r:embed="rId6"/>
          <a:stretch>
            <a:fillRect/>
          </a:stretch>
        </p:blipFill>
        <p:spPr>
          <a:xfrm>
            <a:off x="9095232" y="4030209"/>
            <a:ext cx="1925382" cy="1057241"/>
          </a:xfrm>
          <a:prstGeom prst="rect">
            <a:avLst/>
          </a:prstGeom>
        </p:spPr>
      </p:pic>
      <p:pic>
        <p:nvPicPr>
          <p:cNvPr id="14" name="Picture 13" descr="Table&#10;&#10;Description automatically generated">
            <a:extLst>
              <a:ext uri="{FF2B5EF4-FFF2-40B4-BE49-F238E27FC236}">
                <a16:creationId xmlns:a16="http://schemas.microsoft.com/office/drawing/2014/main" id="{3D0989C4-55A4-A9E9-4ECD-CFCC18547655}"/>
              </a:ext>
            </a:extLst>
          </p:cNvPr>
          <p:cNvPicPr>
            <a:picLocks noChangeAspect="1"/>
          </p:cNvPicPr>
          <p:nvPr/>
        </p:nvPicPr>
        <p:blipFill>
          <a:blip r:embed="rId7"/>
          <a:stretch>
            <a:fillRect/>
          </a:stretch>
        </p:blipFill>
        <p:spPr>
          <a:xfrm>
            <a:off x="7336228" y="5683988"/>
            <a:ext cx="3741864" cy="836218"/>
          </a:xfrm>
          <a:prstGeom prst="rect">
            <a:avLst/>
          </a:prstGeom>
        </p:spPr>
      </p:pic>
      <p:sp>
        <p:nvSpPr>
          <p:cNvPr id="15" name="TextBox 14">
            <a:extLst>
              <a:ext uri="{FF2B5EF4-FFF2-40B4-BE49-F238E27FC236}">
                <a16:creationId xmlns:a16="http://schemas.microsoft.com/office/drawing/2014/main" id="{D854C337-A2AE-E2A8-D3FE-D5C6120EF45F}"/>
              </a:ext>
            </a:extLst>
          </p:cNvPr>
          <p:cNvSpPr txBox="1"/>
          <p:nvPr/>
        </p:nvSpPr>
        <p:spPr>
          <a:xfrm>
            <a:off x="7339626" y="3749371"/>
            <a:ext cx="1087285" cy="276999"/>
          </a:xfrm>
          <a:prstGeom prst="rect">
            <a:avLst/>
          </a:prstGeom>
          <a:noFill/>
        </p:spPr>
        <p:txBody>
          <a:bodyPr wrap="none" rtlCol="0">
            <a:spAutoFit/>
          </a:bodyPr>
          <a:lstStyle/>
          <a:p>
            <a:r>
              <a:rPr lang="en-US" sz="1200" dirty="0"/>
              <a:t>Country Table:</a:t>
            </a:r>
          </a:p>
        </p:txBody>
      </p:sp>
      <p:sp>
        <p:nvSpPr>
          <p:cNvPr id="16" name="TextBox 15">
            <a:extLst>
              <a:ext uri="{FF2B5EF4-FFF2-40B4-BE49-F238E27FC236}">
                <a16:creationId xmlns:a16="http://schemas.microsoft.com/office/drawing/2014/main" id="{2F6FD41C-466C-9408-2BF8-6E0FAA11D4C3}"/>
              </a:ext>
            </a:extLst>
          </p:cNvPr>
          <p:cNvSpPr txBox="1"/>
          <p:nvPr/>
        </p:nvSpPr>
        <p:spPr>
          <a:xfrm>
            <a:off x="9058988" y="3735598"/>
            <a:ext cx="828240" cy="276999"/>
          </a:xfrm>
          <a:prstGeom prst="rect">
            <a:avLst/>
          </a:prstGeom>
          <a:noFill/>
        </p:spPr>
        <p:txBody>
          <a:bodyPr wrap="none" rtlCol="0">
            <a:spAutoFit/>
          </a:bodyPr>
          <a:lstStyle/>
          <a:p>
            <a:r>
              <a:rPr lang="en-US" sz="1200" dirty="0"/>
              <a:t>City Table:</a:t>
            </a:r>
          </a:p>
        </p:txBody>
      </p:sp>
      <p:sp>
        <p:nvSpPr>
          <p:cNvPr id="17" name="TextBox 16">
            <a:extLst>
              <a:ext uri="{FF2B5EF4-FFF2-40B4-BE49-F238E27FC236}">
                <a16:creationId xmlns:a16="http://schemas.microsoft.com/office/drawing/2014/main" id="{1FE17719-8472-D692-1442-E64EF02D2F17}"/>
              </a:ext>
            </a:extLst>
          </p:cNvPr>
          <p:cNvSpPr txBox="1"/>
          <p:nvPr/>
        </p:nvSpPr>
        <p:spPr>
          <a:xfrm>
            <a:off x="7336228" y="5388864"/>
            <a:ext cx="1090683" cy="276999"/>
          </a:xfrm>
          <a:prstGeom prst="rect">
            <a:avLst/>
          </a:prstGeom>
          <a:noFill/>
        </p:spPr>
        <p:txBody>
          <a:bodyPr wrap="none" rtlCol="0">
            <a:spAutoFit/>
          </a:bodyPr>
          <a:lstStyle/>
          <a:p>
            <a:r>
              <a:rPr lang="en-US" sz="1200" dirty="0"/>
              <a:t>Address Table:</a:t>
            </a:r>
          </a:p>
        </p:txBody>
      </p:sp>
    </p:spTree>
    <p:extLst>
      <p:ext uri="{BB962C8B-B14F-4D97-AF65-F5344CB8AC3E}">
        <p14:creationId xmlns:p14="http://schemas.microsoft.com/office/powerpoint/2010/main" val="342131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pic>
        <p:nvPicPr>
          <p:cNvPr id="4" name="Picture 3" descr="Graphical user interface, diagram&#10;&#10;Description automatically generated">
            <a:extLst>
              <a:ext uri="{FF2B5EF4-FFF2-40B4-BE49-F238E27FC236}">
                <a16:creationId xmlns:a16="http://schemas.microsoft.com/office/drawing/2014/main" id="{20A76E22-DBB3-D1CB-096B-5553EADB51E5}"/>
              </a:ext>
            </a:extLst>
          </p:cNvPr>
          <p:cNvPicPr>
            <a:picLocks noChangeAspect="1"/>
          </p:cNvPicPr>
          <p:nvPr/>
        </p:nvPicPr>
        <p:blipFill>
          <a:blip r:embed="rId3"/>
          <a:stretch>
            <a:fillRect/>
          </a:stretch>
        </p:blipFill>
        <p:spPr>
          <a:xfrm>
            <a:off x="114046" y="1595524"/>
            <a:ext cx="4214114" cy="3666951"/>
          </a:xfrm>
          <a:prstGeom prst="rect">
            <a:avLst/>
          </a:prstGeom>
        </p:spPr>
      </p:pic>
      <p:sp>
        <p:nvSpPr>
          <p:cNvPr id="3" name="TextBox 2">
            <a:extLst>
              <a:ext uri="{FF2B5EF4-FFF2-40B4-BE49-F238E27FC236}">
                <a16:creationId xmlns:a16="http://schemas.microsoft.com/office/drawing/2014/main" id="{76DDDB02-BB91-65BC-B27A-93669ECD1D8D}"/>
              </a:ext>
            </a:extLst>
          </p:cNvPr>
          <p:cNvSpPr txBox="1"/>
          <p:nvPr/>
        </p:nvSpPr>
        <p:spPr>
          <a:xfrm>
            <a:off x="4998680" y="76707"/>
            <a:ext cx="2194640" cy="584775"/>
          </a:xfrm>
          <a:prstGeom prst="rect">
            <a:avLst/>
          </a:prstGeom>
          <a:noFill/>
        </p:spPr>
        <p:txBody>
          <a:bodyPr wrap="none" rtlCol="0">
            <a:spAutoFit/>
          </a:bodyPr>
          <a:lstStyle/>
          <a:p>
            <a:r>
              <a:rPr lang="en-US" sz="3200" b="1" dirty="0"/>
              <a:t>USER TABLE</a:t>
            </a:r>
          </a:p>
        </p:txBody>
      </p:sp>
      <p:sp>
        <p:nvSpPr>
          <p:cNvPr id="5" name="TextBox 4">
            <a:extLst>
              <a:ext uri="{FF2B5EF4-FFF2-40B4-BE49-F238E27FC236}">
                <a16:creationId xmlns:a16="http://schemas.microsoft.com/office/drawing/2014/main" id="{FFE9B119-EF3B-E92A-AC72-AE32B862CA82}"/>
              </a:ext>
            </a:extLst>
          </p:cNvPr>
          <p:cNvSpPr txBox="1"/>
          <p:nvPr/>
        </p:nvSpPr>
        <p:spPr>
          <a:xfrm>
            <a:off x="4706113" y="1333914"/>
            <a:ext cx="7371841" cy="523220"/>
          </a:xfrm>
          <a:prstGeom prst="rect">
            <a:avLst/>
          </a:prstGeom>
          <a:noFill/>
        </p:spPr>
        <p:txBody>
          <a:bodyPr wrap="square" rtlCol="0">
            <a:spAutoFit/>
          </a:bodyPr>
          <a:lstStyle/>
          <a:p>
            <a:r>
              <a:rPr lang="en-US" sz="1400" dirty="0"/>
              <a:t>The </a:t>
            </a:r>
            <a:r>
              <a:rPr lang="en-US" sz="1400" b="1" dirty="0"/>
              <a:t>VIP membership table </a:t>
            </a:r>
            <a:r>
              <a:rPr lang="en-US" sz="1400" dirty="0"/>
              <a:t>is related to a special membership that each customer can have, where the member can receive special discounts and early access to products. </a:t>
            </a:r>
          </a:p>
        </p:txBody>
      </p:sp>
      <p:pic>
        <p:nvPicPr>
          <p:cNvPr id="7" name="Picture 6" descr="Table&#10;&#10;Description automatically generated">
            <a:extLst>
              <a:ext uri="{FF2B5EF4-FFF2-40B4-BE49-F238E27FC236}">
                <a16:creationId xmlns:a16="http://schemas.microsoft.com/office/drawing/2014/main" id="{8231E7C5-4D9C-065B-87F0-3E7E3233967C}"/>
              </a:ext>
            </a:extLst>
          </p:cNvPr>
          <p:cNvPicPr>
            <a:picLocks noChangeAspect="1"/>
          </p:cNvPicPr>
          <p:nvPr/>
        </p:nvPicPr>
        <p:blipFill>
          <a:blip r:embed="rId4"/>
          <a:stretch>
            <a:fillRect/>
          </a:stretch>
        </p:blipFill>
        <p:spPr>
          <a:xfrm>
            <a:off x="4706113" y="1897884"/>
            <a:ext cx="1901818" cy="721106"/>
          </a:xfrm>
          <a:prstGeom prst="rect">
            <a:avLst/>
          </a:prstGeom>
        </p:spPr>
      </p:pic>
      <p:sp>
        <p:nvSpPr>
          <p:cNvPr id="8" name="TextBox 7">
            <a:extLst>
              <a:ext uri="{FF2B5EF4-FFF2-40B4-BE49-F238E27FC236}">
                <a16:creationId xmlns:a16="http://schemas.microsoft.com/office/drawing/2014/main" id="{30EB4642-A31C-7742-381A-E115572E0684}"/>
              </a:ext>
            </a:extLst>
          </p:cNvPr>
          <p:cNvSpPr txBox="1"/>
          <p:nvPr/>
        </p:nvSpPr>
        <p:spPr>
          <a:xfrm>
            <a:off x="6795088" y="1935271"/>
            <a:ext cx="2137508" cy="646331"/>
          </a:xfrm>
          <a:prstGeom prst="rect">
            <a:avLst/>
          </a:prstGeom>
          <a:noFill/>
        </p:spPr>
        <p:txBody>
          <a:bodyPr wrap="none" rtlCol="0">
            <a:spAutoFit/>
          </a:bodyPr>
          <a:lstStyle/>
          <a:p>
            <a:r>
              <a:rPr lang="en-US" sz="1200" dirty="0"/>
              <a:t>Silver receive 5% discount,</a:t>
            </a:r>
          </a:p>
          <a:p>
            <a:r>
              <a:rPr lang="en-US" sz="1200" dirty="0"/>
              <a:t>Gold Receive 10% discount,</a:t>
            </a:r>
          </a:p>
          <a:p>
            <a:r>
              <a:rPr lang="en-US" sz="1200" dirty="0"/>
              <a:t>Platinum receive 15% discount.</a:t>
            </a:r>
          </a:p>
        </p:txBody>
      </p:sp>
      <p:pic>
        <p:nvPicPr>
          <p:cNvPr id="10" name="Picture 9" descr="Graphical user interface, table&#10;&#10;Description automatically generated">
            <a:extLst>
              <a:ext uri="{FF2B5EF4-FFF2-40B4-BE49-F238E27FC236}">
                <a16:creationId xmlns:a16="http://schemas.microsoft.com/office/drawing/2014/main" id="{5217ABE5-3F9D-459F-3A8C-820B36FAE627}"/>
              </a:ext>
            </a:extLst>
          </p:cNvPr>
          <p:cNvPicPr>
            <a:picLocks noChangeAspect="1"/>
          </p:cNvPicPr>
          <p:nvPr/>
        </p:nvPicPr>
        <p:blipFill>
          <a:blip r:embed="rId5"/>
          <a:stretch>
            <a:fillRect/>
          </a:stretch>
        </p:blipFill>
        <p:spPr>
          <a:xfrm>
            <a:off x="4706113" y="3387153"/>
            <a:ext cx="6498335" cy="889246"/>
          </a:xfrm>
          <a:prstGeom prst="rect">
            <a:avLst/>
          </a:prstGeom>
        </p:spPr>
      </p:pic>
      <p:sp>
        <p:nvSpPr>
          <p:cNvPr id="11" name="TextBox 10">
            <a:extLst>
              <a:ext uri="{FF2B5EF4-FFF2-40B4-BE49-F238E27FC236}">
                <a16:creationId xmlns:a16="http://schemas.microsoft.com/office/drawing/2014/main" id="{679604AC-0814-EDF8-1A8E-48604CBCABF8}"/>
              </a:ext>
            </a:extLst>
          </p:cNvPr>
          <p:cNvSpPr txBox="1"/>
          <p:nvPr/>
        </p:nvSpPr>
        <p:spPr>
          <a:xfrm>
            <a:off x="4657345" y="3059667"/>
            <a:ext cx="1181927" cy="369332"/>
          </a:xfrm>
          <a:prstGeom prst="rect">
            <a:avLst/>
          </a:prstGeom>
          <a:noFill/>
        </p:spPr>
        <p:txBody>
          <a:bodyPr wrap="none" rtlCol="0">
            <a:spAutoFit/>
          </a:bodyPr>
          <a:lstStyle/>
          <a:p>
            <a:r>
              <a:rPr lang="en-US" b="1" dirty="0"/>
              <a:t>User Table</a:t>
            </a:r>
          </a:p>
        </p:txBody>
      </p:sp>
      <p:sp>
        <p:nvSpPr>
          <p:cNvPr id="12" name="TextBox 11">
            <a:extLst>
              <a:ext uri="{FF2B5EF4-FFF2-40B4-BE49-F238E27FC236}">
                <a16:creationId xmlns:a16="http://schemas.microsoft.com/office/drawing/2014/main" id="{44A8B821-F1F6-C4CE-B449-ED9434DA965A}"/>
              </a:ext>
            </a:extLst>
          </p:cNvPr>
          <p:cNvSpPr txBox="1"/>
          <p:nvPr/>
        </p:nvSpPr>
        <p:spPr>
          <a:xfrm>
            <a:off x="4657345" y="4463085"/>
            <a:ext cx="7128002" cy="923330"/>
          </a:xfrm>
          <a:prstGeom prst="rect">
            <a:avLst/>
          </a:prstGeom>
          <a:noFill/>
        </p:spPr>
        <p:txBody>
          <a:bodyPr wrap="square" rtlCol="0">
            <a:spAutoFit/>
          </a:bodyPr>
          <a:lstStyle/>
          <a:p>
            <a:r>
              <a:rPr lang="en-US" dirty="0"/>
              <a:t>The user table stores all the user information (name, email, and address). </a:t>
            </a:r>
          </a:p>
          <a:p>
            <a:r>
              <a:rPr lang="en-US" dirty="0"/>
              <a:t>Through the User table we can do deeper analyzes about the customer information in order to better promote the brand. </a:t>
            </a:r>
          </a:p>
        </p:txBody>
      </p:sp>
      <p:sp>
        <p:nvSpPr>
          <p:cNvPr id="13" name="TextBox 12">
            <a:extLst>
              <a:ext uri="{FF2B5EF4-FFF2-40B4-BE49-F238E27FC236}">
                <a16:creationId xmlns:a16="http://schemas.microsoft.com/office/drawing/2014/main" id="{4FF2B58D-79A0-0501-2AF8-5AE1E859B08A}"/>
              </a:ext>
            </a:extLst>
          </p:cNvPr>
          <p:cNvSpPr txBox="1"/>
          <p:nvPr/>
        </p:nvSpPr>
        <p:spPr>
          <a:xfrm>
            <a:off x="1937265" y="6130409"/>
            <a:ext cx="8317470" cy="369332"/>
          </a:xfrm>
          <a:prstGeom prst="rect">
            <a:avLst/>
          </a:prstGeom>
          <a:noFill/>
        </p:spPr>
        <p:txBody>
          <a:bodyPr wrap="none" rtlCol="0">
            <a:spAutoFit/>
          </a:bodyPr>
          <a:lstStyle/>
          <a:p>
            <a:r>
              <a:rPr lang="en-US" dirty="0"/>
              <a:t>The following slide shows a practical example of how we can use this table for analyses</a:t>
            </a:r>
          </a:p>
        </p:txBody>
      </p:sp>
      <p:sp>
        <p:nvSpPr>
          <p:cNvPr id="14" name="Right Arrow 13">
            <a:extLst>
              <a:ext uri="{FF2B5EF4-FFF2-40B4-BE49-F238E27FC236}">
                <a16:creationId xmlns:a16="http://schemas.microsoft.com/office/drawing/2014/main" id="{47B59564-0A99-FFF0-92C4-0D43E8E2E55F}"/>
              </a:ext>
            </a:extLst>
          </p:cNvPr>
          <p:cNvSpPr/>
          <p:nvPr/>
        </p:nvSpPr>
        <p:spPr>
          <a:xfrm>
            <a:off x="10169391" y="6235835"/>
            <a:ext cx="851415" cy="18466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853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sp>
        <p:nvSpPr>
          <p:cNvPr id="3" name="TextBox 2">
            <a:extLst>
              <a:ext uri="{FF2B5EF4-FFF2-40B4-BE49-F238E27FC236}">
                <a16:creationId xmlns:a16="http://schemas.microsoft.com/office/drawing/2014/main" id="{4FBF70CB-2695-8B3D-DA1F-D10BA414283B}"/>
              </a:ext>
            </a:extLst>
          </p:cNvPr>
          <p:cNvSpPr txBox="1"/>
          <p:nvPr/>
        </p:nvSpPr>
        <p:spPr>
          <a:xfrm>
            <a:off x="4244275" y="109728"/>
            <a:ext cx="3703450" cy="646331"/>
          </a:xfrm>
          <a:prstGeom prst="rect">
            <a:avLst/>
          </a:prstGeom>
          <a:noFill/>
        </p:spPr>
        <p:txBody>
          <a:bodyPr wrap="none" rtlCol="0">
            <a:spAutoFit/>
          </a:bodyPr>
          <a:lstStyle/>
          <a:p>
            <a:r>
              <a:rPr lang="en-US" sz="3600" b="1" dirty="0"/>
              <a:t>Customer Analysis</a:t>
            </a:r>
          </a:p>
        </p:txBody>
      </p:sp>
      <p:pic>
        <p:nvPicPr>
          <p:cNvPr id="5" name="Picture 4" descr="Graphical user interface, text, application&#10;&#10;Description automatically generated">
            <a:extLst>
              <a:ext uri="{FF2B5EF4-FFF2-40B4-BE49-F238E27FC236}">
                <a16:creationId xmlns:a16="http://schemas.microsoft.com/office/drawing/2014/main" id="{9F0976F2-F8FA-14A5-74BF-213D786EF47A}"/>
              </a:ext>
            </a:extLst>
          </p:cNvPr>
          <p:cNvPicPr>
            <a:picLocks noChangeAspect="1"/>
          </p:cNvPicPr>
          <p:nvPr/>
        </p:nvPicPr>
        <p:blipFill>
          <a:blip r:embed="rId3"/>
          <a:stretch>
            <a:fillRect/>
          </a:stretch>
        </p:blipFill>
        <p:spPr>
          <a:xfrm>
            <a:off x="525399" y="2716253"/>
            <a:ext cx="5126183" cy="2898734"/>
          </a:xfrm>
          <a:prstGeom prst="rect">
            <a:avLst/>
          </a:prstGeom>
        </p:spPr>
      </p:pic>
      <p:sp>
        <p:nvSpPr>
          <p:cNvPr id="6" name="TextBox 5">
            <a:extLst>
              <a:ext uri="{FF2B5EF4-FFF2-40B4-BE49-F238E27FC236}">
                <a16:creationId xmlns:a16="http://schemas.microsoft.com/office/drawing/2014/main" id="{36D675B2-2470-87BA-86FA-614F5D489CDE}"/>
              </a:ext>
            </a:extLst>
          </p:cNvPr>
          <p:cNvSpPr txBox="1"/>
          <p:nvPr/>
        </p:nvSpPr>
        <p:spPr>
          <a:xfrm>
            <a:off x="525399" y="2055634"/>
            <a:ext cx="5126183" cy="646331"/>
          </a:xfrm>
          <a:prstGeom prst="rect">
            <a:avLst/>
          </a:prstGeom>
          <a:noFill/>
        </p:spPr>
        <p:txBody>
          <a:bodyPr wrap="square" rtlCol="0">
            <a:spAutoFit/>
          </a:bodyPr>
          <a:lstStyle/>
          <a:p>
            <a:r>
              <a:rPr lang="en-US" dirty="0"/>
              <a:t>The following query helps us see where each of the customers are from:</a:t>
            </a:r>
          </a:p>
        </p:txBody>
      </p:sp>
      <p:pic>
        <p:nvPicPr>
          <p:cNvPr id="8" name="Picture 7" descr="Graphical user interface, text, application, email&#10;&#10;Description automatically generated">
            <a:extLst>
              <a:ext uri="{FF2B5EF4-FFF2-40B4-BE49-F238E27FC236}">
                <a16:creationId xmlns:a16="http://schemas.microsoft.com/office/drawing/2014/main" id="{3B89CF0F-40AA-5862-B715-F700666C0041}"/>
              </a:ext>
            </a:extLst>
          </p:cNvPr>
          <p:cNvPicPr>
            <a:picLocks noChangeAspect="1"/>
          </p:cNvPicPr>
          <p:nvPr/>
        </p:nvPicPr>
        <p:blipFill>
          <a:blip r:embed="rId4"/>
          <a:stretch>
            <a:fillRect/>
          </a:stretch>
        </p:blipFill>
        <p:spPr>
          <a:xfrm>
            <a:off x="6228462" y="2903537"/>
            <a:ext cx="5650753" cy="2711450"/>
          </a:xfrm>
          <a:prstGeom prst="rect">
            <a:avLst/>
          </a:prstGeom>
        </p:spPr>
      </p:pic>
      <p:sp>
        <p:nvSpPr>
          <p:cNvPr id="9" name="TextBox 8">
            <a:extLst>
              <a:ext uri="{FF2B5EF4-FFF2-40B4-BE49-F238E27FC236}">
                <a16:creationId xmlns:a16="http://schemas.microsoft.com/office/drawing/2014/main" id="{6DF7027C-5831-5604-BBFA-C7A0320D8978}"/>
              </a:ext>
            </a:extLst>
          </p:cNvPr>
          <p:cNvSpPr txBox="1"/>
          <p:nvPr/>
        </p:nvSpPr>
        <p:spPr>
          <a:xfrm>
            <a:off x="6228461" y="1980207"/>
            <a:ext cx="5650753" cy="923330"/>
          </a:xfrm>
          <a:prstGeom prst="rect">
            <a:avLst/>
          </a:prstGeom>
          <a:noFill/>
        </p:spPr>
        <p:txBody>
          <a:bodyPr wrap="square" rtlCol="0">
            <a:spAutoFit/>
          </a:bodyPr>
          <a:lstStyle/>
          <a:p>
            <a:r>
              <a:rPr lang="en-US" dirty="0"/>
              <a:t>The following query helps us filter the data to only see the user’s phone number and email. What makes it easier to send personalized promotional messages.</a:t>
            </a:r>
          </a:p>
        </p:txBody>
      </p:sp>
    </p:spTree>
    <p:extLst>
      <p:ext uri="{BB962C8B-B14F-4D97-AF65-F5344CB8AC3E}">
        <p14:creationId xmlns:p14="http://schemas.microsoft.com/office/powerpoint/2010/main" val="3956486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pic>
        <p:nvPicPr>
          <p:cNvPr id="4" name="Picture 3" descr="Diagram&#10;&#10;Description automatically generated">
            <a:extLst>
              <a:ext uri="{FF2B5EF4-FFF2-40B4-BE49-F238E27FC236}">
                <a16:creationId xmlns:a16="http://schemas.microsoft.com/office/drawing/2014/main" id="{C4C91F02-73B4-D6CF-838B-E89F8E8E02F2}"/>
              </a:ext>
            </a:extLst>
          </p:cNvPr>
          <p:cNvPicPr>
            <a:picLocks noChangeAspect="1"/>
          </p:cNvPicPr>
          <p:nvPr/>
        </p:nvPicPr>
        <p:blipFill>
          <a:blip r:embed="rId3"/>
          <a:stretch>
            <a:fillRect/>
          </a:stretch>
        </p:blipFill>
        <p:spPr>
          <a:xfrm>
            <a:off x="1890712" y="173038"/>
            <a:ext cx="8410576" cy="2141893"/>
          </a:xfrm>
          <a:prstGeom prst="rect">
            <a:avLst/>
          </a:prstGeom>
        </p:spPr>
      </p:pic>
      <p:sp>
        <p:nvSpPr>
          <p:cNvPr id="5" name="TextBox 4">
            <a:extLst>
              <a:ext uri="{FF2B5EF4-FFF2-40B4-BE49-F238E27FC236}">
                <a16:creationId xmlns:a16="http://schemas.microsoft.com/office/drawing/2014/main" id="{D99FDD54-D1AE-DC19-0745-28E508403E12}"/>
              </a:ext>
            </a:extLst>
          </p:cNvPr>
          <p:cNvSpPr txBox="1"/>
          <p:nvPr/>
        </p:nvSpPr>
        <p:spPr>
          <a:xfrm>
            <a:off x="800100" y="3143250"/>
            <a:ext cx="9888541" cy="3416320"/>
          </a:xfrm>
          <a:prstGeom prst="rect">
            <a:avLst/>
          </a:prstGeom>
          <a:noFill/>
        </p:spPr>
        <p:txBody>
          <a:bodyPr wrap="none" rtlCol="0">
            <a:spAutoFit/>
          </a:bodyPr>
          <a:lstStyle/>
          <a:p>
            <a:r>
              <a:rPr lang="en-US" dirty="0"/>
              <a:t>One of the main tables is the </a:t>
            </a:r>
            <a:r>
              <a:rPr lang="en-US" b="1" dirty="0"/>
              <a:t>Products Table, </a:t>
            </a:r>
            <a:r>
              <a:rPr lang="en-US" dirty="0"/>
              <a:t>it is linked by the </a:t>
            </a:r>
            <a:r>
              <a:rPr lang="en-US" b="1" dirty="0" err="1"/>
              <a:t>gender_type</a:t>
            </a:r>
            <a:r>
              <a:rPr lang="en-US" b="1" dirty="0"/>
              <a:t>, type, and collection table</a:t>
            </a:r>
            <a:r>
              <a:rPr lang="en-US" dirty="0"/>
              <a:t>.</a:t>
            </a:r>
          </a:p>
          <a:p>
            <a:endParaRPr lang="en-US" b="1" dirty="0"/>
          </a:p>
          <a:p>
            <a:r>
              <a:rPr lang="en-US" b="1" dirty="0" err="1"/>
              <a:t>Gender_type</a:t>
            </a:r>
            <a:r>
              <a:rPr lang="en-US" b="1" dirty="0"/>
              <a:t>: </a:t>
            </a:r>
            <a:r>
              <a:rPr lang="en-US" dirty="0"/>
              <a:t>its table helps us separate the product by gender. </a:t>
            </a:r>
          </a:p>
          <a:p>
            <a:endParaRPr lang="en-US" b="1" dirty="0"/>
          </a:p>
          <a:p>
            <a:endParaRPr lang="en-US" b="1" dirty="0"/>
          </a:p>
          <a:p>
            <a:r>
              <a:rPr lang="en-US" b="1" dirty="0"/>
              <a:t>Type: </a:t>
            </a:r>
            <a:r>
              <a:rPr lang="en-US" dirty="0"/>
              <a:t> this table shows each clothing session in the store.</a:t>
            </a:r>
          </a:p>
          <a:p>
            <a:r>
              <a:rPr lang="en-US" dirty="0"/>
              <a:t>Such as tops, bottoms, outerwear, and etc.</a:t>
            </a:r>
          </a:p>
          <a:p>
            <a:endParaRPr lang="en-US" b="1" dirty="0"/>
          </a:p>
          <a:p>
            <a:endParaRPr lang="en-US" b="1" dirty="0"/>
          </a:p>
          <a:p>
            <a:endParaRPr lang="en-US" b="1" dirty="0"/>
          </a:p>
          <a:p>
            <a:r>
              <a:rPr lang="en-US" b="1" dirty="0"/>
              <a:t>Collection: </a:t>
            </a:r>
            <a:r>
              <a:rPr lang="en-US" dirty="0"/>
              <a:t>This table shows all the cloth collection in the store. </a:t>
            </a:r>
            <a:endParaRPr lang="en-US" b="1" dirty="0"/>
          </a:p>
          <a:p>
            <a:endParaRPr lang="en-US" b="1" dirty="0"/>
          </a:p>
        </p:txBody>
      </p:sp>
      <p:pic>
        <p:nvPicPr>
          <p:cNvPr id="7" name="Picture 6" descr="Table&#10;&#10;Description automatically generated">
            <a:extLst>
              <a:ext uri="{FF2B5EF4-FFF2-40B4-BE49-F238E27FC236}">
                <a16:creationId xmlns:a16="http://schemas.microsoft.com/office/drawing/2014/main" id="{9A7DB538-C7C2-0C3E-84C6-C96E0E08617B}"/>
              </a:ext>
            </a:extLst>
          </p:cNvPr>
          <p:cNvPicPr>
            <a:picLocks noChangeAspect="1"/>
          </p:cNvPicPr>
          <p:nvPr/>
        </p:nvPicPr>
        <p:blipFill>
          <a:blip r:embed="rId4"/>
          <a:stretch>
            <a:fillRect/>
          </a:stretch>
        </p:blipFill>
        <p:spPr>
          <a:xfrm>
            <a:off x="7031037" y="3723511"/>
            <a:ext cx="1439804" cy="719902"/>
          </a:xfrm>
          <a:prstGeom prst="rect">
            <a:avLst/>
          </a:prstGeom>
        </p:spPr>
      </p:pic>
      <p:pic>
        <p:nvPicPr>
          <p:cNvPr id="9" name="Picture 8" descr="Table&#10;&#10;Description automatically generated">
            <a:extLst>
              <a:ext uri="{FF2B5EF4-FFF2-40B4-BE49-F238E27FC236}">
                <a16:creationId xmlns:a16="http://schemas.microsoft.com/office/drawing/2014/main" id="{2C9306EB-AAB4-CF19-C8FC-1880086B7BD6}"/>
              </a:ext>
            </a:extLst>
          </p:cNvPr>
          <p:cNvPicPr>
            <a:picLocks noChangeAspect="1"/>
          </p:cNvPicPr>
          <p:nvPr/>
        </p:nvPicPr>
        <p:blipFill>
          <a:blip r:embed="rId5"/>
          <a:stretch>
            <a:fillRect/>
          </a:stretch>
        </p:blipFill>
        <p:spPr>
          <a:xfrm>
            <a:off x="7031037" y="4575007"/>
            <a:ext cx="1960562" cy="897334"/>
          </a:xfrm>
          <a:prstGeom prst="rect">
            <a:avLst/>
          </a:prstGeom>
        </p:spPr>
      </p:pic>
      <p:pic>
        <p:nvPicPr>
          <p:cNvPr id="11" name="Picture 10" descr="Table&#10;&#10;Description automatically generated">
            <a:extLst>
              <a:ext uri="{FF2B5EF4-FFF2-40B4-BE49-F238E27FC236}">
                <a16:creationId xmlns:a16="http://schemas.microsoft.com/office/drawing/2014/main" id="{2EDBF9AC-EABA-E2A3-FD43-549F2DDDCEF0}"/>
              </a:ext>
            </a:extLst>
          </p:cNvPr>
          <p:cNvPicPr>
            <a:picLocks noChangeAspect="1"/>
          </p:cNvPicPr>
          <p:nvPr/>
        </p:nvPicPr>
        <p:blipFill>
          <a:blip r:embed="rId6"/>
          <a:stretch>
            <a:fillRect/>
          </a:stretch>
        </p:blipFill>
        <p:spPr>
          <a:xfrm>
            <a:off x="7031037" y="5617554"/>
            <a:ext cx="1590675" cy="990420"/>
          </a:xfrm>
          <a:prstGeom prst="rect">
            <a:avLst/>
          </a:prstGeom>
        </p:spPr>
      </p:pic>
    </p:spTree>
    <p:extLst>
      <p:ext uri="{BB962C8B-B14F-4D97-AF65-F5344CB8AC3E}">
        <p14:creationId xmlns:p14="http://schemas.microsoft.com/office/powerpoint/2010/main" val="156249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pic>
        <p:nvPicPr>
          <p:cNvPr id="4" name="Picture 3">
            <a:extLst>
              <a:ext uri="{FF2B5EF4-FFF2-40B4-BE49-F238E27FC236}">
                <a16:creationId xmlns:a16="http://schemas.microsoft.com/office/drawing/2014/main" id="{60E6C0A1-82C4-51D5-89AB-CCEB9A090EBD}"/>
              </a:ext>
            </a:extLst>
          </p:cNvPr>
          <p:cNvPicPr>
            <a:picLocks noChangeAspect="1"/>
          </p:cNvPicPr>
          <p:nvPr/>
        </p:nvPicPr>
        <p:blipFill>
          <a:blip r:embed="rId3"/>
          <a:stretch>
            <a:fillRect/>
          </a:stretch>
        </p:blipFill>
        <p:spPr>
          <a:xfrm>
            <a:off x="391160" y="1239266"/>
            <a:ext cx="6155944" cy="1956002"/>
          </a:xfrm>
          <a:prstGeom prst="rect">
            <a:avLst/>
          </a:prstGeom>
        </p:spPr>
      </p:pic>
      <p:sp>
        <p:nvSpPr>
          <p:cNvPr id="5" name="TextBox 4">
            <a:extLst>
              <a:ext uri="{FF2B5EF4-FFF2-40B4-BE49-F238E27FC236}">
                <a16:creationId xmlns:a16="http://schemas.microsoft.com/office/drawing/2014/main" id="{40E31A32-CEA3-19B4-369E-AA162B841F47}"/>
              </a:ext>
            </a:extLst>
          </p:cNvPr>
          <p:cNvSpPr txBox="1"/>
          <p:nvPr/>
        </p:nvSpPr>
        <p:spPr>
          <a:xfrm>
            <a:off x="4757716" y="109728"/>
            <a:ext cx="2676567" cy="584775"/>
          </a:xfrm>
          <a:prstGeom prst="rect">
            <a:avLst/>
          </a:prstGeom>
          <a:noFill/>
        </p:spPr>
        <p:txBody>
          <a:bodyPr wrap="none" rtlCol="0">
            <a:spAutoFit/>
          </a:bodyPr>
          <a:lstStyle/>
          <a:p>
            <a:r>
              <a:rPr lang="en-US" sz="3200" b="1" dirty="0"/>
              <a:t>Products Table</a:t>
            </a:r>
          </a:p>
        </p:txBody>
      </p:sp>
      <p:pic>
        <p:nvPicPr>
          <p:cNvPr id="7" name="Picture 6" descr="A picture containing graphical user interface&#10;&#10;Description automatically generated">
            <a:extLst>
              <a:ext uri="{FF2B5EF4-FFF2-40B4-BE49-F238E27FC236}">
                <a16:creationId xmlns:a16="http://schemas.microsoft.com/office/drawing/2014/main" id="{49C539AD-93D1-5CB7-EB1C-7F8949C553B0}"/>
              </a:ext>
            </a:extLst>
          </p:cNvPr>
          <p:cNvPicPr>
            <a:picLocks noChangeAspect="1"/>
          </p:cNvPicPr>
          <p:nvPr/>
        </p:nvPicPr>
        <p:blipFill>
          <a:blip r:embed="rId4"/>
          <a:stretch>
            <a:fillRect/>
          </a:stretch>
        </p:blipFill>
        <p:spPr>
          <a:xfrm>
            <a:off x="391160" y="3429000"/>
            <a:ext cx="2669032" cy="1618232"/>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8743F0C8-F349-8977-7120-995D5554F591}"/>
              </a:ext>
            </a:extLst>
          </p:cNvPr>
          <p:cNvPicPr>
            <a:picLocks noChangeAspect="1"/>
          </p:cNvPicPr>
          <p:nvPr/>
        </p:nvPicPr>
        <p:blipFill>
          <a:blip r:embed="rId5"/>
          <a:stretch>
            <a:fillRect/>
          </a:stretch>
        </p:blipFill>
        <p:spPr>
          <a:xfrm>
            <a:off x="3244088" y="3429000"/>
            <a:ext cx="2727357" cy="1618232"/>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2A14FE27-827E-C9F2-E69A-2D6312CB6793}"/>
              </a:ext>
            </a:extLst>
          </p:cNvPr>
          <p:cNvPicPr>
            <a:picLocks noChangeAspect="1"/>
          </p:cNvPicPr>
          <p:nvPr/>
        </p:nvPicPr>
        <p:blipFill>
          <a:blip r:embed="rId6"/>
          <a:stretch>
            <a:fillRect/>
          </a:stretch>
        </p:blipFill>
        <p:spPr>
          <a:xfrm>
            <a:off x="391160" y="5148073"/>
            <a:ext cx="2669032" cy="1618232"/>
          </a:xfrm>
          <a:prstGeom prst="rect">
            <a:avLst/>
          </a:prstGeom>
        </p:spPr>
      </p:pic>
      <p:pic>
        <p:nvPicPr>
          <p:cNvPr id="17" name="Picture 16" descr="Graphical user interface&#10;&#10;Description automatically generated with medium confidence">
            <a:extLst>
              <a:ext uri="{FF2B5EF4-FFF2-40B4-BE49-F238E27FC236}">
                <a16:creationId xmlns:a16="http://schemas.microsoft.com/office/drawing/2014/main" id="{318D4424-C3ED-BBD8-A365-FD7014754F55}"/>
              </a:ext>
            </a:extLst>
          </p:cNvPr>
          <p:cNvPicPr>
            <a:picLocks noChangeAspect="1"/>
          </p:cNvPicPr>
          <p:nvPr/>
        </p:nvPicPr>
        <p:blipFill>
          <a:blip r:embed="rId7"/>
          <a:stretch>
            <a:fillRect/>
          </a:stretch>
        </p:blipFill>
        <p:spPr>
          <a:xfrm>
            <a:off x="3244087" y="5148073"/>
            <a:ext cx="2727357" cy="1618232"/>
          </a:xfrm>
          <a:prstGeom prst="rect">
            <a:avLst/>
          </a:prstGeom>
        </p:spPr>
      </p:pic>
      <p:sp>
        <p:nvSpPr>
          <p:cNvPr id="18" name="TextBox 17">
            <a:extLst>
              <a:ext uri="{FF2B5EF4-FFF2-40B4-BE49-F238E27FC236}">
                <a16:creationId xmlns:a16="http://schemas.microsoft.com/office/drawing/2014/main" id="{FB217525-112C-18F3-D3F5-957D7BC39F75}"/>
              </a:ext>
            </a:extLst>
          </p:cNvPr>
          <p:cNvSpPr txBox="1"/>
          <p:nvPr/>
        </p:nvSpPr>
        <p:spPr>
          <a:xfrm>
            <a:off x="7046976" y="1293937"/>
            <a:ext cx="4327144" cy="923330"/>
          </a:xfrm>
          <a:prstGeom prst="rect">
            <a:avLst/>
          </a:prstGeom>
          <a:noFill/>
        </p:spPr>
        <p:txBody>
          <a:bodyPr wrap="square" rtlCol="0">
            <a:spAutoFit/>
          </a:bodyPr>
          <a:lstStyle/>
          <a:p>
            <a:r>
              <a:rPr lang="en-US" dirty="0"/>
              <a:t>The </a:t>
            </a:r>
            <a:r>
              <a:rPr lang="en-US" b="1" dirty="0"/>
              <a:t>products table </a:t>
            </a:r>
            <a:r>
              <a:rPr lang="en-US" dirty="0"/>
              <a:t>stores all the products available, showing its information, such as its price, color, category, inventory, etc. </a:t>
            </a:r>
          </a:p>
        </p:txBody>
      </p:sp>
    </p:spTree>
    <p:extLst>
      <p:ext uri="{BB962C8B-B14F-4D97-AF65-F5344CB8AC3E}">
        <p14:creationId xmlns:p14="http://schemas.microsoft.com/office/powerpoint/2010/main" val="1932840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66800E0-A953-D6F4-7127-877A734E9943}"/>
              </a:ext>
            </a:extLst>
          </p:cNvPr>
          <p:cNvPicPr>
            <a:picLocks noChangeAspect="1"/>
          </p:cNvPicPr>
          <p:nvPr/>
        </p:nvPicPr>
        <p:blipFill>
          <a:blip r:embed="rId2"/>
          <a:stretch>
            <a:fillRect/>
          </a:stretch>
        </p:blipFill>
        <p:spPr>
          <a:xfrm>
            <a:off x="11106150" y="5772150"/>
            <a:ext cx="1085850" cy="1085850"/>
          </a:xfrm>
          <a:prstGeom prst="rect">
            <a:avLst/>
          </a:prstGeom>
        </p:spPr>
      </p:pic>
      <p:sp>
        <p:nvSpPr>
          <p:cNvPr id="4" name="TextBox 3">
            <a:extLst>
              <a:ext uri="{FF2B5EF4-FFF2-40B4-BE49-F238E27FC236}">
                <a16:creationId xmlns:a16="http://schemas.microsoft.com/office/drawing/2014/main" id="{613C4C43-694D-3BD6-2B8A-181E58E7E7E2}"/>
              </a:ext>
            </a:extLst>
          </p:cNvPr>
          <p:cNvSpPr txBox="1"/>
          <p:nvPr/>
        </p:nvSpPr>
        <p:spPr>
          <a:xfrm>
            <a:off x="3736027" y="54798"/>
            <a:ext cx="4719946" cy="584775"/>
          </a:xfrm>
          <a:prstGeom prst="rect">
            <a:avLst/>
          </a:prstGeom>
          <a:noFill/>
        </p:spPr>
        <p:txBody>
          <a:bodyPr wrap="none" rtlCol="0">
            <a:spAutoFit/>
          </a:bodyPr>
          <a:lstStyle/>
          <a:p>
            <a:r>
              <a:rPr lang="en-US" sz="3200" b="1" dirty="0"/>
              <a:t>Products Scenario Analysis</a:t>
            </a:r>
          </a:p>
        </p:txBody>
      </p:sp>
      <p:pic>
        <p:nvPicPr>
          <p:cNvPr id="6" name="Picture 5" descr="Graphical user interface, text, application&#10;&#10;Description automatically generated">
            <a:extLst>
              <a:ext uri="{FF2B5EF4-FFF2-40B4-BE49-F238E27FC236}">
                <a16:creationId xmlns:a16="http://schemas.microsoft.com/office/drawing/2014/main" id="{64854C79-5855-0111-965F-3EEC1F41955B}"/>
              </a:ext>
            </a:extLst>
          </p:cNvPr>
          <p:cNvPicPr>
            <a:picLocks noChangeAspect="1"/>
          </p:cNvPicPr>
          <p:nvPr/>
        </p:nvPicPr>
        <p:blipFill>
          <a:blip r:embed="rId3"/>
          <a:stretch>
            <a:fillRect/>
          </a:stretch>
        </p:blipFill>
        <p:spPr>
          <a:xfrm>
            <a:off x="463296" y="2271014"/>
            <a:ext cx="4476510" cy="2315972"/>
          </a:xfrm>
          <a:prstGeom prst="rect">
            <a:avLst/>
          </a:prstGeom>
        </p:spPr>
      </p:pic>
      <p:sp>
        <p:nvSpPr>
          <p:cNvPr id="7" name="TextBox 6">
            <a:extLst>
              <a:ext uri="{FF2B5EF4-FFF2-40B4-BE49-F238E27FC236}">
                <a16:creationId xmlns:a16="http://schemas.microsoft.com/office/drawing/2014/main" id="{D11F47F5-54B7-971F-6AB6-0824E5DE9E16}"/>
              </a:ext>
            </a:extLst>
          </p:cNvPr>
          <p:cNvSpPr txBox="1"/>
          <p:nvPr/>
        </p:nvSpPr>
        <p:spPr>
          <a:xfrm>
            <a:off x="463296" y="1532350"/>
            <a:ext cx="4476511" cy="738664"/>
          </a:xfrm>
          <a:prstGeom prst="rect">
            <a:avLst/>
          </a:prstGeom>
          <a:noFill/>
        </p:spPr>
        <p:txBody>
          <a:bodyPr wrap="square" rtlCol="0">
            <a:spAutoFit/>
          </a:bodyPr>
          <a:lstStyle/>
          <a:p>
            <a:r>
              <a:rPr lang="en-US" sz="1400" dirty="0"/>
              <a:t>The following query shows us how many products we have for each session. We can see that we have more Tops items than the other.</a:t>
            </a:r>
          </a:p>
        </p:txBody>
      </p:sp>
      <p:pic>
        <p:nvPicPr>
          <p:cNvPr id="9" name="Picture 8" descr="Graphical user interface, text, application, email&#10;&#10;Description automatically generated">
            <a:extLst>
              <a:ext uri="{FF2B5EF4-FFF2-40B4-BE49-F238E27FC236}">
                <a16:creationId xmlns:a16="http://schemas.microsoft.com/office/drawing/2014/main" id="{A1767E02-F46D-99F9-9D41-DD29E8BB2E7A}"/>
              </a:ext>
            </a:extLst>
          </p:cNvPr>
          <p:cNvPicPr>
            <a:picLocks noChangeAspect="1"/>
          </p:cNvPicPr>
          <p:nvPr/>
        </p:nvPicPr>
        <p:blipFill>
          <a:blip r:embed="rId4"/>
          <a:stretch>
            <a:fillRect/>
          </a:stretch>
        </p:blipFill>
        <p:spPr>
          <a:xfrm>
            <a:off x="5692801" y="2271014"/>
            <a:ext cx="5413349" cy="2315972"/>
          </a:xfrm>
          <a:prstGeom prst="rect">
            <a:avLst/>
          </a:prstGeom>
        </p:spPr>
      </p:pic>
      <p:sp>
        <p:nvSpPr>
          <p:cNvPr id="10" name="TextBox 9">
            <a:extLst>
              <a:ext uri="{FF2B5EF4-FFF2-40B4-BE49-F238E27FC236}">
                <a16:creationId xmlns:a16="http://schemas.microsoft.com/office/drawing/2014/main" id="{2AC9CC43-63FD-A98F-9ABD-8EB343A6CD01}"/>
              </a:ext>
            </a:extLst>
          </p:cNvPr>
          <p:cNvSpPr txBox="1"/>
          <p:nvPr/>
        </p:nvSpPr>
        <p:spPr>
          <a:xfrm>
            <a:off x="5692801" y="1532350"/>
            <a:ext cx="5413350" cy="523220"/>
          </a:xfrm>
          <a:prstGeom prst="rect">
            <a:avLst/>
          </a:prstGeom>
          <a:noFill/>
        </p:spPr>
        <p:txBody>
          <a:bodyPr wrap="square" rtlCol="0">
            <a:spAutoFit/>
          </a:bodyPr>
          <a:lstStyle/>
          <a:p>
            <a:r>
              <a:rPr lang="en-US" sz="1400" dirty="0"/>
              <a:t>Here we can see that most of the products are for men since it is a men-focused brand.</a:t>
            </a:r>
          </a:p>
        </p:txBody>
      </p:sp>
      <p:sp>
        <p:nvSpPr>
          <p:cNvPr id="3" name="TextBox 2">
            <a:extLst>
              <a:ext uri="{FF2B5EF4-FFF2-40B4-BE49-F238E27FC236}">
                <a16:creationId xmlns:a16="http://schemas.microsoft.com/office/drawing/2014/main" id="{DE1DEB97-2837-D3DE-7916-FC6458E65C9A}"/>
              </a:ext>
            </a:extLst>
          </p:cNvPr>
          <p:cNvSpPr txBox="1"/>
          <p:nvPr/>
        </p:nvSpPr>
        <p:spPr>
          <a:xfrm>
            <a:off x="463296" y="839853"/>
            <a:ext cx="10642854" cy="307777"/>
          </a:xfrm>
          <a:prstGeom prst="rect">
            <a:avLst/>
          </a:prstGeom>
          <a:noFill/>
        </p:spPr>
        <p:txBody>
          <a:bodyPr wrap="square" rtlCol="0">
            <a:spAutoFit/>
          </a:bodyPr>
          <a:lstStyle/>
          <a:p>
            <a:pPr algn="ctr"/>
            <a:r>
              <a:rPr lang="en-US" sz="1400" i="1" dirty="0"/>
              <a:t>How can I see how many masculine and feminine products we have? And also in what product sessions are our production focused?</a:t>
            </a:r>
          </a:p>
        </p:txBody>
      </p:sp>
    </p:spTree>
    <p:extLst>
      <p:ext uri="{BB962C8B-B14F-4D97-AF65-F5344CB8AC3E}">
        <p14:creationId xmlns:p14="http://schemas.microsoft.com/office/powerpoint/2010/main" val="13515315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412</TotalTime>
  <Words>957</Words>
  <Application>Microsoft Macintosh PowerPoint</Application>
  <PresentationFormat>Widescreen</PresentationFormat>
  <Paragraphs>69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Tiepolo, Giovanni</dc:creator>
  <cp:lastModifiedBy>Tiepolo, Giovanni</cp:lastModifiedBy>
  <cp:revision>19</cp:revision>
  <dcterms:created xsi:type="dcterms:W3CDTF">2022-07-15T21:07:27Z</dcterms:created>
  <dcterms:modified xsi:type="dcterms:W3CDTF">2022-07-18T23:47:21Z</dcterms:modified>
</cp:coreProperties>
</file>